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6984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Segoe UI Semibold"/>
              </a:rPr>
              <a:t>HailBytes Security Platform Suite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0">
                <a:solidFill>
                  <a:srgbClr val="1FC8DB"/>
                </a:solidFill>
                <a:latin typeface="Segoe UI"/>
              </a:rPr>
              <a:t>Technical Overview — Microsoft Co-Sell &amp; AWS Partner Discussions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536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5536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5536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252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Products — SAT, ASM,
Cloud Support Hub</a:t>
            </a:r>
          </a:p>
        </p:txBody>
      </p:sp>
      <p:sp>
        <p:nvSpPr>
          <p:cNvPr id="9" name="Rectangle 8"/>
          <p:cNvSpPr/>
          <p:nvPr/>
        </p:nvSpPr>
        <p:spPr>
          <a:xfrm>
            <a:off x="490712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0712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0712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1-click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428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Azure &amp; AWS Marketplace
deployments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5888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5888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5888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FC8DB"/>
                </a:solidFill>
                <a:latin typeface="Segoe UI Semibold"/>
              </a:rPr>
              <a:t>ELv2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9604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Source-available license
Full code auditability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12648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A8B4C7"/>
                </a:solidFill>
                <a:latin typeface="Segoe UI"/>
              </a:rPr>
              <a:t>Publisher: HailBytes, LLC  ·  Azure &amp; AWS Marketplace  ·  hailbytes.com  ·  support.hailbytes.com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Platform Architecture Philosophy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1094415" cy="10972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64008" cy="10972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435608"/>
            <a:ext cx="10783519" cy="87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HailBytes takes battle-tested, proven open-source security frameworks — hardens them, operationalizes them, and delivers them as </a:t>
            </a:r>
            <a:r>
              <a:rPr sz="1200" b="1">
                <a:solidFill>
                  <a:srgbClr val="FFFFFF"/>
                </a:solidFill>
                <a:latin typeface="Segoe UI"/>
              </a:rPr>
              <a:t>one-click marketplace deployments that run entirely in the customer's own cloud tenant</a:t>
            </a:r>
            <a:r>
              <a:rPr sz="1200" b="0">
                <a:solidFill>
                  <a:srgbClr val="A8B4C7"/>
                </a:solidFill>
                <a:latin typeface="Segoe UI"/>
              </a:rPr>
              <a:t>. No shared infrastructure. No per-seat licensing. No data leaving their environment.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3154680"/>
            <a:ext cx="3611880" cy="301752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315468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 Semibold"/>
              </a:rPr>
              <a:t>SAT Platform (GoPhish Cloud)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840480"/>
            <a:ext cx="315468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Pre-hardened Ubuntu 24.04 VM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Admin Server + Phish Server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AES-256-GCM at rest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OIDC/SAML + SCIM provisioning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MCP server for AI orchestration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3154680"/>
            <a:ext cx="3611880" cy="301752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315468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333756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 Semibold"/>
              </a:rPr>
              <a:t>ASM Platform (reNgine Cloud)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840480"/>
            <a:ext cx="315468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Docker Compose (6 services)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Django 4.2 + Celery workers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PostgreSQL 16 + Redis 5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30+ security tools in pipeline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GPT-4 or local Ollama LLM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38160" y="3154680"/>
            <a:ext cx="3611880" cy="301752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38160" y="3154680"/>
            <a:ext cx="3611880" cy="64008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6760" y="333756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 Semibold"/>
              </a:rPr>
              <a:t>Cloud Support Hub (SaaS)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3840480"/>
            <a:ext cx="315468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SaaS portal at support.hailbytes.com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Azure Marketplace subscription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Entra ID SSO built-in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MACC-eligible</a:t>
            </a:r>
          </a:p>
          <a:p>
            <a:pPr algn="l">
              <a:spcBef>
                <a:spcPts val="4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Encrypted ticket + file storage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SAT Platform Architecture (GoPhish Cloud)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1094415" cy="8686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64008" cy="8686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435608"/>
            <a:ext cx="1078351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Deploys as a pre-hardened </a:t>
            </a:r>
            <a:r>
              <a:rPr sz="1200" b="1">
                <a:solidFill>
                  <a:srgbClr val="FFFFFF"/>
                </a:solidFill>
                <a:latin typeface="Segoe UI"/>
              </a:rPr>
              <a:t>Ubuntu 24.04 VM</a:t>
            </a:r>
            <a:r>
              <a:rPr sz="1200" b="0">
                <a:solidFill>
                  <a:srgbClr val="A8B4C7"/>
                </a:solidFill>
                <a:latin typeface="Segoe UI"/>
              </a:rPr>
              <a:t> directly in the customer's Azure or AWS tenant. Two servers, one background worker, encrypted database.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Components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697480"/>
            <a:ext cx="553212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Admin Server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HTTPS port 3333, campaign management UI + REST API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Phish Server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ports 80/443 via nginx reverse proxy, landing page delivery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Background Worker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SMTP delivery, IMAP reply monitoring, real-time event logging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Database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encrypted SQLite (or MySQL), AES-256-GCM for all PII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233172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Security &amp; Integrations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0" y="2697480"/>
            <a:ext cx="54864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Auth: </a:t>
            </a:r>
            <a:r>
              <a:rPr sz="1100" b="0">
                <a:solidFill>
                  <a:srgbClr val="A8B4C7"/>
                </a:solidFill>
                <a:latin typeface="Segoe UI"/>
              </a:rPr>
              <a:t>OIDC/SAML SSO (Entra ID + Google), TOTP MFA, SCIM provisioning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Encryption: </a:t>
            </a:r>
            <a:r>
              <a:rPr sz="1100" b="0">
                <a:solidFill>
                  <a:srgbClr val="A8B4C7"/>
                </a:solidFill>
                <a:latin typeface="Segoe UI"/>
              </a:rPr>
              <a:t>AES-256-GCM at rest, bcrypt password hashing, CSRF protection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Network: </a:t>
            </a:r>
            <a:r>
              <a:rPr sz="1100" b="0">
                <a:solidFill>
                  <a:srgbClr val="A8B4C7"/>
                </a:solidFill>
                <a:latin typeface="Segoe UI"/>
              </a:rPr>
              <a:t>Azure NSG / AWS Security Group, admin lockable to operator IPs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Integrations: </a:t>
            </a:r>
            <a:r>
              <a:rPr sz="1100" b="0">
                <a:solidFill>
                  <a:srgbClr val="A8B4C7"/>
                </a:solidFill>
                <a:latin typeface="Segoe UI"/>
              </a:rPr>
              <a:t>REST API, webhooks to SIEM/SOAR, MCP server for AI campaigns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6480" y="5120640"/>
            <a:ext cx="5486400" cy="77724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0" y="5120640"/>
            <a:ext cx="64008" cy="77724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27648" y="5230368"/>
            <a:ext cx="5175504" cy="557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Segoe UI"/>
              </a:rPr>
              <a:t>Compute:  </a:t>
            </a:r>
            <a:r>
              <a:rPr sz="1100" b="0">
                <a:solidFill>
                  <a:srgbClr val="A8B4C7"/>
                </a:solidFill>
                <a:latin typeface="Segoe UI"/>
              </a:rPr>
              <a:t>Single VM — B2s to D8s_v3 (Azure) or t3.medium to m5.2xlarge (AWS)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ASM Platform Architecture (reNgine Cloud)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1094415" cy="8686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64008" cy="8686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435608"/>
            <a:ext cx="1078351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Fully containerized on a single VM. </a:t>
            </a:r>
            <a:r>
              <a:rPr sz="1200" b="1">
                <a:solidFill>
                  <a:srgbClr val="FFFFFF"/>
                </a:solidFill>
                <a:latin typeface="Segoe UI"/>
              </a:rPr>
              <a:t>Docker Compose orchestrates 6 services</a:t>
            </a:r>
            <a:r>
              <a:rPr sz="1200" b="0">
                <a:solidFill>
                  <a:srgbClr val="A8B4C7"/>
                </a:solidFill>
                <a:latin typeface="Segoe UI"/>
              </a:rPr>
              <a:t> running 30+ security tools through a seven-phase automated scan pipeline.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Seven-Phase Scan Pipeline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697480"/>
            <a:ext cx="1539196" cy="502920"/>
          </a:xfrm>
          <a:prstGeom prst="rect">
            <a:avLst/>
          </a:prstGeom>
          <a:solidFill>
            <a:srgbClr val="0B2A55"/>
          </a:solidFill>
          <a:ln>
            <a:solidFill>
              <a:srgbClr val="1FC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788920"/>
            <a:ext cx="1539196" cy="3657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algn="ctr"/>
            <a:r>
              <a:rPr sz="900">
                <a:solidFill>
                  <a:srgbClr val="1FC8DB"/>
                </a:solidFill>
                <a:latin typeface="Segoe UI"/>
              </a:rPr>
              <a:t>1. Subdomain Discovery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33556" y="2697480"/>
            <a:ext cx="1539196" cy="502920"/>
          </a:xfrm>
          <a:prstGeom prst="rect">
            <a:avLst/>
          </a:prstGeom>
          <a:solidFill>
            <a:srgbClr val="0B2A55"/>
          </a:solidFill>
          <a:ln>
            <a:solidFill>
              <a:srgbClr val="1FC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33556" y="2788920"/>
            <a:ext cx="1539196" cy="3657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algn="ctr"/>
            <a:r>
              <a:rPr sz="900">
                <a:solidFill>
                  <a:srgbClr val="1FC8DB"/>
                </a:solidFill>
                <a:latin typeface="Segoe UI"/>
              </a:rPr>
              <a:t>2. HTTP Crawl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18472" y="2697480"/>
            <a:ext cx="1539196" cy="502920"/>
          </a:xfrm>
          <a:prstGeom prst="rect">
            <a:avLst/>
          </a:prstGeom>
          <a:solidFill>
            <a:srgbClr val="0B2A55"/>
          </a:solidFill>
          <a:ln>
            <a:solidFill>
              <a:srgbClr val="1FC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18472" y="2788920"/>
            <a:ext cx="1539196" cy="3657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algn="ctr"/>
            <a:r>
              <a:rPr sz="900">
                <a:solidFill>
                  <a:srgbClr val="1FC8DB"/>
                </a:solidFill>
                <a:latin typeface="Segoe UI"/>
              </a:rPr>
              <a:t>3. Port Scan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03388" y="2697480"/>
            <a:ext cx="1539196" cy="502920"/>
          </a:xfrm>
          <a:prstGeom prst="rect">
            <a:avLst/>
          </a:prstGeom>
          <a:solidFill>
            <a:srgbClr val="0B2A55"/>
          </a:solidFill>
          <a:ln>
            <a:solidFill>
              <a:srgbClr val="1FC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388" y="2788920"/>
            <a:ext cx="1539196" cy="3657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algn="ctr"/>
            <a:r>
              <a:rPr sz="900">
                <a:solidFill>
                  <a:srgbClr val="1FC8DB"/>
                </a:solidFill>
                <a:latin typeface="Segoe UI"/>
              </a:rPr>
              <a:t>4. OSINT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88304" y="2697480"/>
            <a:ext cx="1539196" cy="502920"/>
          </a:xfrm>
          <a:prstGeom prst="rect">
            <a:avLst/>
          </a:prstGeom>
          <a:solidFill>
            <a:srgbClr val="0B2A55"/>
          </a:solidFill>
          <a:ln>
            <a:solidFill>
              <a:srgbClr val="1FC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88304" y="2788920"/>
            <a:ext cx="1539196" cy="3657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algn="ctr"/>
            <a:r>
              <a:rPr sz="900">
                <a:solidFill>
                  <a:srgbClr val="1FC8DB"/>
                </a:solidFill>
                <a:latin typeface="Segoe UI"/>
              </a:rPr>
              <a:t>5. Directory Fuzzing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73220" y="2697480"/>
            <a:ext cx="1539196" cy="502920"/>
          </a:xfrm>
          <a:prstGeom prst="rect">
            <a:avLst/>
          </a:prstGeom>
          <a:solidFill>
            <a:srgbClr val="0B2A55"/>
          </a:solidFill>
          <a:ln>
            <a:solidFill>
              <a:srgbClr val="1FC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73220" y="2788920"/>
            <a:ext cx="1539196" cy="3657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algn="ctr"/>
            <a:r>
              <a:rPr sz="900">
                <a:solidFill>
                  <a:srgbClr val="1FC8DB"/>
                </a:solidFill>
                <a:latin typeface="Segoe UI"/>
              </a:rPr>
              <a:t>6. Vuln Scan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58136" y="2697480"/>
            <a:ext cx="1539196" cy="502920"/>
          </a:xfrm>
          <a:prstGeom prst="rect">
            <a:avLst/>
          </a:prstGeom>
          <a:solidFill>
            <a:srgbClr val="0B2A55"/>
          </a:solidFill>
          <a:ln>
            <a:solidFill>
              <a:srgbClr val="1FC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136" y="2788920"/>
            <a:ext cx="1539196" cy="3657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algn="ctr"/>
            <a:r>
              <a:rPr sz="900">
                <a:solidFill>
                  <a:srgbClr val="1FC8DB"/>
                </a:solidFill>
                <a:latin typeface="Segoe UI"/>
              </a:rPr>
              <a:t>7. Screenshot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342900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Docker Compose Services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3794760"/>
            <a:ext cx="5532120" cy="2606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Django 4.2 / Uvicorn</a:t>
            </a:r>
            <a:r>
              <a:rPr sz="1000" b="0">
                <a:solidFill>
                  <a:srgbClr val="A8B4C7"/>
                </a:solidFill>
                <a:latin typeface="Segoe UI"/>
              </a:rPr>
              <a:t> — Web application layer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Celery Workers</a:t>
            </a:r>
            <a:r>
              <a:rPr sz="1000" b="0">
                <a:solidFill>
                  <a:srgbClr val="A8B4C7"/>
                </a:solidFill>
                <a:latin typeface="Segoe UI"/>
              </a:rPr>
              <a:t> — 30+ tool execution engine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Celery Beat</a:t>
            </a:r>
            <a:r>
              <a:rPr sz="1000" b="0">
                <a:solidFill>
                  <a:srgbClr val="A8B4C7"/>
                </a:solidFill>
                <a:latin typeface="Segoe UI"/>
              </a:rPr>
              <a:t> — Scheduled scan orchestrator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PostgreSQL 16</a:t>
            </a:r>
            <a:r>
              <a:rPr sz="1000" b="0">
                <a:solidFill>
                  <a:srgbClr val="A8B4C7"/>
                </a:solidFill>
                <a:latin typeface="Segoe UI"/>
              </a:rPr>
              <a:t> — All findings, relational correlation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Redis 5</a:t>
            </a:r>
            <a:r>
              <a:rPr sz="1000" b="0">
                <a:solidFill>
                  <a:srgbClr val="A8B4C7"/>
                </a:solidFill>
                <a:latin typeface="Segoe UI"/>
              </a:rPr>
              <a:t> — Message broker + cache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Nginx</a:t>
            </a:r>
            <a:r>
              <a:rPr sz="1000" b="0">
                <a:solidFill>
                  <a:srgbClr val="A8B4C7"/>
                </a:solidFill>
                <a:latin typeface="Segoe UI"/>
              </a:rPr>
              <a:t> — TLS termination + reverse proxy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0" y="342900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Enterprise Features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0" y="3794760"/>
            <a:ext cx="5486400" cy="2606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AI: </a:t>
            </a:r>
            <a:r>
              <a:rPr sz="1000" b="0">
                <a:solidFill>
                  <a:srgbClr val="A8B4C7"/>
                </a:solidFill>
                <a:latin typeface="Segoe UI"/>
              </a:rPr>
              <a:t>OpenAI GPT-4 or self-hosted Ollama (CUDA/ROCm)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RBAC: </a:t>
            </a:r>
            <a:r>
              <a:rPr sz="1000" b="0">
                <a:solidFill>
                  <a:srgbClr val="A8B4C7"/>
                </a:solidFill>
                <a:latin typeface="Segoe UI"/>
              </a:rPr>
              <a:t>SysAdmin / PenetrationTester / Auditor + 2FA/TOTP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Audit: </a:t>
            </a:r>
            <a:r>
              <a:rPr sz="1000" b="0">
                <a:solidFill>
                  <a:srgbClr val="A8B4C7"/>
                </a:solidFill>
                <a:latin typeface="Segoe UI"/>
              </a:rPr>
              <a:t>21-type audit logging, SHA-256 API key hashing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Alerts: </a:t>
            </a:r>
            <a:r>
              <a:rPr sz="1000" b="0">
                <a:solidFill>
                  <a:srgbClr val="A8B4C7"/>
                </a:solidFill>
                <a:latin typeface="Segoe UI"/>
              </a:rPr>
              <a:t>Slack, Discord, Telegram, Teams, Lark webhooks</a:t>
            </a:r>
          </a:p>
          <a:p>
            <a:pPr algn="l">
              <a:spcBef>
                <a:spcPts val="300"/>
              </a:spcBef>
            </a:pPr>
            <a:r>
              <a:rPr sz="10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000" b="1">
                <a:solidFill>
                  <a:srgbClr val="FFFFFF"/>
                </a:solidFill>
                <a:latin typeface="Segoe UI"/>
              </a:rPr>
              <a:t>API: </a:t>
            </a:r>
            <a:r>
              <a:rPr sz="1000" b="0">
                <a:solidFill>
                  <a:srgbClr val="A8B4C7"/>
                </a:solidFill>
                <a:latin typeface="Segoe UI"/>
              </a:rPr>
              <a:t>40+ REST endpoints + MCP server (16 tools)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Stack Fit &amp; Buyer Personas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3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883"/>
                <a:gridCol w="2396393"/>
                <a:gridCol w="2396393"/>
                <a:gridCol w="2130127"/>
                <a:gridCol w="1952617"/>
              </a:tblGrid>
              <a:tr h="8001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Product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Primary Buyer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Secondary Buyer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Channel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Stack Layer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8001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SAT (GoPhish Cloud)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CISO / IT Security Manager (200–5,000 employees)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Compliance Officers (PCI-DSS, HIPAA, SOC 2)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Direct + MSSPs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Human Risk Management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8001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ASM (reNgine Cloud)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Security Engineer / Red Team (50+ assets)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Penetration Testing Firms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Direct + MSSPs (managed ASM)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Discovery &amp; Exposure Management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8001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Segoe UI"/>
                        </a:rPr>
                        <a:t>Cloud Support Hub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IT Operations / Security Team Lead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MSP Account Managers (multi-client)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Azure Marketplace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>
                          <a:solidFill>
                            <a:srgbClr val="A8B4C7"/>
                          </a:solidFill>
                          <a:latin typeface="Segoe UI"/>
                        </a:rPr>
                        <a:t>Operational Backbone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029200"/>
            <a:ext cx="11094415" cy="10972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5029200"/>
            <a:ext cx="64008" cy="10972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5138928"/>
            <a:ext cx="10783519" cy="87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Natural pairing:  </a:t>
            </a:r>
            <a:r>
              <a:rPr sz="1200" b="0">
                <a:solidFill>
                  <a:srgbClr val="A8B4C7"/>
                </a:solidFill>
                <a:latin typeface="Segoe UI"/>
              </a:rPr>
              <a:t>SAT + ASM together cover the full attack surface — the human layer (phishing/social engineering) and the technical layer (exposed assets, CVEs, misconfigs). Recommend both for any org with 200+ employees and 10+ internet-facing assets.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Azure &amp; AWS Marketplace Presence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254"/>
                <a:gridCol w="3980438"/>
                <a:gridCol w="1947874"/>
                <a:gridCol w="1609113"/>
                <a:gridCol w="1439733"/>
              </a:tblGrid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Product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Marketplace SKU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Trial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Pricing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Annual Discount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SAT Platform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GoPhish Cloud — Enterprise Phishing Simulation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30-day free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$0.24/vCPU/hr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18%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ASM Platform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reNgine Cloud — Automated Recon &amp; ASM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30-day free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$0.24/vCPU/hr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18%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Cloud Support Hub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HailBytes Cloud Support Hub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Free tier always included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$0–$1,650/mo flat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18%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4023360"/>
            <a:ext cx="3611880" cy="173736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4023360"/>
            <a:ext cx="64008" cy="173736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4133088"/>
            <a:ext cx="3300984" cy="1517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MACC:  </a:t>
            </a:r>
            <a:r>
              <a:rPr sz="1200" b="0">
                <a:solidFill>
                  <a:srgbClr val="A8B4C7"/>
                </a:solidFill>
                <a:latin typeface="Segoe UI"/>
              </a:rPr>
              <a:t>All Azure Marketplace purchases count toward Microsoft Azure Consumption Commitment for EA customers.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400" y="4023360"/>
            <a:ext cx="3611880" cy="173736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4023360"/>
            <a:ext cx="64008" cy="173736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4568" y="4133088"/>
            <a:ext cx="3300984" cy="1517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AWS:  </a:t>
            </a:r>
            <a:r>
              <a:rPr sz="1200" b="0">
                <a:solidFill>
                  <a:srgbClr val="A8B4C7"/>
                </a:solidFill>
                <a:latin typeface="Segoe UI"/>
              </a:rPr>
              <a:t>All products on AWS Marketplace. May be eligible for AWS Partner funding programs.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8160" y="4023360"/>
            <a:ext cx="3520440" cy="173736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4023360"/>
            <a:ext cx="64008" cy="173736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4133088"/>
            <a:ext cx="3209544" cy="1517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ELv2 License:  </a:t>
            </a:r>
            <a:r>
              <a:rPr sz="1200" b="0">
                <a:solidFill>
                  <a:srgbClr val="A8B4C7"/>
                </a:solidFill>
                <a:latin typeface="Segoe UI"/>
              </a:rPr>
              <a:t>Source-available. Commercial use restricted to deployed instances — no resale of code.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Security Controls &amp; Compliance Posture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SAT Platform Controls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553212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AES-256-GCM</a:t>
            </a:r>
            <a:r>
              <a:rPr sz="1100" b="0">
                <a:solidFill>
                  <a:srgbClr val="A8B4C7"/>
                </a:solidFill>
                <a:latin typeface="Segoe UI"/>
              </a:rPr>
              <a:t> at rest for all PII data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bcrypt</a:t>
            </a:r>
            <a:r>
              <a:rPr sz="1100" b="0">
                <a:solidFill>
                  <a:srgbClr val="A8B4C7"/>
                </a:solidFill>
                <a:latin typeface="Segoe UI"/>
              </a:rPr>
              <a:t> password hashing throughout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CSRF protection</a:t>
            </a:r>
            <a:r>
              <a:rPr sz="1100" b="0">
                <a:solidFill>
                  <a:srgbClr val="A8B4C7"/>
                </a:solidFill>
                <a:latin typeface="Segoe UI"/>
              </a:rPr>
              <a:t> on all state-changing operations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OIDC/SAML SSO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no separate identity store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TOTP MFA</a:t>
            </a:r>
            <a:r>
              <a:rPr sz="1100" b="0">
                <a:solidFill>
                  <a:srgbClr val="A8B4C7"/>
                </a:solidFill>
                <a:latin typeface="Segoe UI"/>
              </a:rPr>
              <a:t> for admin access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SCIM</a:t>
            </a:r>
            <a:r>
              <a:rPr sz="1100" b="0">
                <a:solidFill>
                  <a:srgbClr val="A8B4C7"/>
                </a:solidFill>
                <a:latin typeface="Segoe UI"/>
              </a:rPr>
              <a:t> provisioning — auto-sync from Entra ID groups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Azure NSG / AWS SG — admin lockable to operator 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0" y="132588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ASM Platform Controls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0" y="1691640"/>
            <a:ext cx="54864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RBAC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SysAdmin / PenetrationTester / Auditor roles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2FA/TOTP</a:t>
            </a:r>
            <a:r>
              <a:rPr sz="1100" b="0">
                <a:solidFill>
                  <a:srgbClr val="A8B4C7"/>
                </a:solidFill>
                <a:latin typeface="Segoe UI"/>
              </a:rPr>
              <a:t> for all user accounts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21-type audit logging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full activity trail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SHA-256 API key hashing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keys never stored plaintext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Rate limiting</a:t>
            </a:r>
            <a:r>
              <a:rPr sz="1100" b="0">
                <a:solidFill>
                  <a:srgbClr val="A8B4C7"/>
                </a:solidFill>
                <a:latin typeface="Segoe UI"/>
              </a:rPr>
              <a:t> on all API endpoints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 b="1">
                <a:solidFill>
                  <a:srgbClr val="FFFFFF"/>
                </a:solidFill>
                <a:latin typeface="Segoe UI"/>
              </a:rPr>
              <a:t>Air-gapped capable</a:t>
            </a:r>
            <a:r>
              <a:rPr sz="1100" b="0">
                <a:solidFill>
                  <a:srgbClr val="A8B4C7"/>
                </a:solidFill>
                <a:latin typeface="Segoe UI"/>
              </a:rPr>
              <a:t> — local Ollama, no external LLM calls</a:t>
            </a:r>
          </a:p>
          <a:p>
            <a:pPr algn="l">
              <a:spcBef>
                <a:spcPts val="600"/>
              </a:spcBef>
            </a:pPr>
            <a:r>
              <a:rPr sz="11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100">
                <a:solidFill>
                  <a:srgbClr val="A8B4C7"/>
                </a:solidFill>
                <a:latin typeface="Segoe UI"/>
              </a:rPr>
              <a:t>Multi-tenant project isolation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120640"/>
            <a:ext cx="11094415" cy="118872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5120640"/>
            <a:ext cx="64008" cy="118872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5230368"/>
            <a:ext cx="10783519" cy="9692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Compliance use cases:  </a:t>
            </a:r>
            <a:r>
              <a:rPr sz="1200" b="0">
                <a:solidFill>
                  <a:srgbClr val="A8B4C7"/>
                </a:solidFill>
                <a:latin typeface="Segoe UI"/>
              </a:rPr>
              <a:t>PCI-DSS 12.6 (phishing training), HIPAA security rule, SOC 2 Type II (security awareness controls), NIST CSF (ID.AM asset management + PR.AT awareness). All data stays in the customer's own Azure or AWS tenant — critical for regulated industries.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AI Integration Capabilities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SAT — MCP Server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55321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Connects Claude, Copilot, or Cursor directly to GoPhish Cloud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Generate phishing templates via natural language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Analyze campaign results with AI triage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Build training content from click/fail patterns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Full campaign orchestration via AI assistant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0" y="132588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ASM — MCP Server (16 tools)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0" y="1691640"/>
            <a:ext cx="548640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AI assistants orchestrate recon workflows end-to-end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GPT-4 executive vulnerability reports + risk prioritization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Local Ollama LLM for fully air-gapped deployments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NVIDIA CUDA / AMD ROCm GPU instance support</a:t>
            </a:r>
          </a:p>
          <a:p>
            <a:pPr algn="l">
              <a:spcBef>
                <a:spcPts val="600"/>
              </a:spcBef>
            </a:pPr>
            <a:r>
              <a:rPr sz="1200" b="1">
                <a:solidFill>
                  <a:srgbClr val="1FC8DB"/>
                </a:solidFill>
                <a:latin typeface="Segoe UI"/>
              </a:rPr>
              <a:t>•  </a:t>
            </a:r>
            <a:r>
              <a:rPr sz="1200">
                <a:solidFill>
                  <a:srgbClr val="A8B4C7"/>
                </a:solidFill>
                <a:latin typeface="Segoe UI"/>
              </a:rPr>
              <a:t>Natural language queries against finding database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4937760"/>
            <a:ext cx="11094415" cy="118872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937760"/>
            <a:ext cx="64008" cy="118872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5047488"/>
            <a:ext cx="10783519" cy="9692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Air-gap use case:  </a:t>
            </a:r>
            <a:r>
              <a:rPr sz="1200" b="0">
                <a:solidFill>
                  <a:srgbClr val="A8B4C7"/>
                </a:solidFill>
                <a:latin typeface="Segoe UI"/>
              </a:rPr>
              <a:t>Government and defense customers can run the full ASM platform including AI analysis with a locally-hosted Ollama LLM — zero external network dependencies after initial deployment.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6984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Segoe UI Semibold"/>
              </a:rPr>
              <a:t>Technical Evaluation Path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2194560"/>
            <a:ext cx="3611880" cy="310896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19456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37744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FC8DB"/>
                </a:solidFill>
                <a:latin typeface="Segoe UI Semibold"/>
              </a:rPr>
              <a:t>Step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3154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Segoe UI Semibold"/>
              </a:rPr>
              <a:t>Deploy Free 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31546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A8B4C7"/>
                </a:solidFill>
                <a:latin typeface="Segoe UI"/>
              </a:rPr>
              <a:t>Search "HailBytes" on Azure or AWS Marketplace. 30-day free trial — software fee waived, only infrastructure costs apply.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400" y="2194560"/>
            <a:ext cx="3611880" cy="310896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219456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237744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FC8DB"/>
                </a:solidFill>
                <a:latin typeface="Segoe UI Semibold"/>
              </a:rPr>
              <a:t>Step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880360"/>
            <a:ext cx="3154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Segoe UI Semibold"/>
              </a:rPr>
              <a:t>Configure Entra ID SSO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3520440"/>
            <a:ext cx="31546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A8B4C7"/>
                </a:solidFill>
                <a:latin typeface="Segoe UI"/>
              </a:rPr>
              <a:t>Register app in Azure AD, add OIDC/SAML credentials to the platform. SCIM provisioning optional for automatic user sync.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60" y="2194560"/>
            <a:ext cx="3611880" cy="310896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38160" y="219456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6760" y="237744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FC8DB"/>
                </a:solidFill>
                <a:latin typeface="Segoe UI Semibold"/>
              </a:rP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2880360"/>
            <a:ext cx="3154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Segoe UI Semibold"/>
              </a:rPr>
              <a:t>Run First Campaign / Scan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3520440"/>
            <a:ext cx="31546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A8B4C7"/>
                </a:solidFill>
                <a:latin typeface="Segoe UI"/>
              </a:rPr>
              <a:t>SAT: create phishing template + send group. ASM: add target domain, launch automated recon pipeline. Both complete in under 30 minutes.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85216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A8B4C7"/>
                </a:solidFill>
                <a:latin typeface="Segoe UI"/>
              </a:rPr>
              <a:t>Technical docs: support.hailbytes.com  ·  Sales: sales@hailbytes.com  ·  hailbytes.com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