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41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light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40080"/>
            <a:ext cx="1645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55448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SAT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548640" y="26517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Awareness Training — deploys in your customer's own AWS or Azure tenant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48640" y="4572000"/>
            <a:ext cx="4114800" cy="36576"/>
          </a:xfrm>
          <a:prstGeom prst="rect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46634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BRIEF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4983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HailBytes channel partners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48640" y="5440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KnowBe4 / Proofpoint alternative without per-seat fees or vendor SaaS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9601200" y="182880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SAT pricing gap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customers want phishing simulation and training. Most pay $20–$40 per user per year. They don't have to.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65760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7744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Per-seat SAT charges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$20–$40 per user per year, billed against headcount, locked inside vendor SaaS. Every new hire is a security tax. KnowBe4, Proofpoint, Hoxhunt, Cofense.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920240"/>
            <a:ext cx="365760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237744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344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Email gateways cover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466344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Inbound mail filtering — Mimecast, Proofpoint TAP, M365 Defender. But filtering isn't training, and gateway dashboards aren't board reports.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46720" y="1920240"/>
            <a:ext cx="3657600" cy="4023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2377440"/>
            <a:ext cx="640080" cy="6400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412480" y="32004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Neither covers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8412480" y="37490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Per-compute pricing that doesn't punish growth. Self-hosted training that keeps click events inside the customer's compliance boundary.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548640" y="6080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learn the cost when headcount grows and the SAT bill scales with it. That's the gap HailBytes SAT closes.</a:t>
            </a:r>
            <a:endParaRPr lang="en-US" sz="1300" dirty="0"/>
          </a:p>
        </p:txBody>
      </p:sp>
      <p:pic>
        <p:nvPicPr>
          <p:cNvPr id="17" name="Image 3" descr="logo_dark_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HailBytes SAT does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simulation, training, and reporting in the customer's own cloud — single VM, HA hot-hot, or auto-scaling, designed for MSSPs running 20+ tenants.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402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Phish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600200" y="269748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phishing campaigns with branded landing pages, attachment payloads, and adversary-in-the-middle templates. SCIM 2.0 user provisioning from any IdP.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55080" y="192024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286000"/>
            <a:ext cx="502920" cy="5029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0" y="22402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Train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7315200" y="269748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built-in training modules with video, adaptive spaced-repetition scheduling, SCORM 1.2 / xAPI export, and branded completion certificates.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393192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40080" y="393192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97680"/>
            <a:ext cx="502920" cy="5029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425196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Measure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1600200" y="470916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Per-employee risk scoring, manager / department / cohort breakdowns, repeat-offender reports, and board-ready dashboards exported to BI tools.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3931920"/>
            <a:ext cx="91440" cy="1828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355080" y="3931920"/>
            <a:ext cx="5440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76200" dist="25400" dir="54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4297680"/>
            <a:ext cx="502920" cy="5029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15200" y="425196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Integrate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7315200" y="470916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Mimecast, Proofpoint TAP, M365, Google Workspace, Slack, Teams, Jira / ServiceNow / Zendesk / PagerDuty, syslog / CEF SIEM, Outlook PhishAlert add-in, and an MCP server for any LLM.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48640" y="5989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Deploys via official Terraform modules (single-VM, HA, or auto-scaling) inside the customer's own AWS, Azure, AWS GovCloud, or Azure Government tenant — click events, credential captures, and training records never leave their VPC.</a:t>
            </a:r>
            <a:endParaRPr lang="en-US" sz="1200" dirty="0"/>
          </a:p>
        </p:txBody>
      </p:sp>
      <p:pic>
        <p:nvPicPr>
          <p:cNvPr id="25" name="Image 4" descr="logo_dark_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BEC7CD-3585-D835-1D9B-6CBDBAC08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30" y="173374"/>
            <a:ext cx="10502020" cy="5907386"/>
          </a:xfrm>
          <a:prstGeom prst="rect">
            <a:avLst/>
          </a:prstGeom>
        </p:spPr>
      </p:pic>
      <p:sp>
        <p:nvSpPr>
          <p:cNvPr id="9" name="Text 11">
            <a:extLst>
              <a:ext uri="{FF2B5EF4-FFF2-40B4-BE49-F238E27FC236}">
                <a16:creationId xmlns:a16="http://schemas.microsoft.com/office/drawing/2014/main" id="{EB61BE72-BCE7-A3CE-EFA4-7947E3C8B682}"/>
              </a:ext>
            </a:extLst>
          </p:cNvPr>
          <p:cNvSpPr/>
          <p:nvPr/>
        </p:nvSpPr>
        <p:spPr>
          <a:xfrm>
            <a:off x="548640" y="6080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 and Campaigns are used to represent distinct customer tenants, often used to distinguish between clients in MSSP / Consulting deployments.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23437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the operator, not the auditor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screen answers one of three questions an MSSP analyst is asking the Monday after a phishing campaign.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Who's most at risk?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1440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clickers, credential submitters, MFA-bombing-bait users — ranked by risk score, not alphabetically.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66344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66344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campaigns landed?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6344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Campaign-by-campaign click-through, credential-submit, and report-as-phish rates. Trend lines, cohort comparisons, what got better and what didn't.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1920240"/>
            <a:ext cx="3657600" cy="4114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12480" y="2286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412480" y="320040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the customer report on?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412480" y="457200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Board-ready exports, manager-by-manager dashboards, SOC 2 / HIPAA / PCI training evidence with completion certificates. The kind of report your customer's CISO emails up the chain.</a:t>
            </a:r>
            <a:endParaRPr lang="en-US" sz="1400" dirty="0"/>
          </a:p>
        </p:txBody>
      </p:sp>
      <p:pic>
        <p:nvPicPr>
          <p:cNvPr id="16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Fits the stack you already sell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sits next to the email gateway and the SIEM. It doesn't replace either; it makes both more defensible.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3200400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blurRad="1016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4231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23774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SAT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77240" y="31089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simulation + training + per-employee reporting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840480" y="3200400"/>
            <a:ext cx="914400" cy="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794760" y="2852928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 · API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846320" y="2651760"/>
            <a:ext cx="2377440" cy="10972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2788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SIEM / SOAR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846320" y="3154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Splunk · QRadar · Sentinel · Chronicle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315200" y="2743200"/>
            <a:ext cx="1097280" cy="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315200" y="3657600"/>
            <a:ext cx="1097280" cy="54864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8503920" y="1737360"/>
            <a:ext cx="31089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686800" y="1874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CrowdStrike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686800" y="233172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simulated-phish click events to the SIEM alongside production phish — the SOC sees one stream, not two.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8503920" y="3611880"/>
            <a:ext cx="31089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686800" y="3749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Wiz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8686800" y="420624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PhishAlert add-in lets users report real phish from Outlook. Reported messages flow into the same SIEM pipeline as simulation results.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31520" y="55321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to your customer: "We replace your per-seat SAT vendor at 70%+ less cost, run inside your own cloud, and feed your SIEM the same way your gateway does."</a:t>
            </a:r>
            <a:endParaRPr lang="en-US" sz="1400" dirty="0"/>
          </a:p>
        </p:txBody>
      </p:sp>
      <p:pic>
        <p:nvPicPr>
          <p:cNvPr id="23" name="Image 1" descr="logo_dark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HailBytes vs. the others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We're not trying to outspend the public-cap-table SAT vendors. We're trying to be the right answer for partners selling into mid-market.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3200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HailBytes SAT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Per-seat SAT (KnowBe4 / Proofpoint)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OSS gophish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Deployment model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 in customer's own AWS / Azure / GovCloud tenant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Per-seat SaaS — training data on vendor infra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Self-hosted, DIY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$0.24 / vCPU / hour, no per-asset or per-seat fees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Per-seat SaaS list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— but you own the ops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MSSP / multi-tenant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First-class, designed-in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Available, often a premium SKU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+ automation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Built-in MCP server, AI-generated phishing templates (OpenAI or Ollama)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Vendor-controlled AI features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 your own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SIEM/SOAR plumbing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Splunk HEC, webhooks, audit log streaming, REST 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configured per-deal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it yourself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 program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Co-sell, deal-reg, joint-named SAT offering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 exists but margin is thin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0F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economics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so the math works for your sales team and your renewal book.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82296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client contracts — paid for the life of the customer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1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457200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REGISTRATION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rev-share locked at registration; no recompete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2011680"/>
            <a:ext cx="3657600" cy="2377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2104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Co-sell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832104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CPPO + AZURE MPO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321040" y="38587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Resale auth from HailBytes — draws down customer EDP / MACC commit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846320"/>
            <a:ext cx="365760" cy="36576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8016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 Program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7724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months free + $18k (120 hours) support for evaluating clients.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38328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80" y="4846320"/>
            <a:ext cx="365760" cy="36576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411480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 PoC turnaround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361188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in tenant; pilot in days, not weeks.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21792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4846320"/>
            <a:ext cx="365760" cy="36576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94944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portal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644652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decks, battlecards, ROI calculators, Slack channel.</a:t>
            </a:r>
            <a:endParaRPr lang="en-US" sz="1100" dirty="0"/>
          </a:p>
        </p:txBody>
      </p:sp>
      <p:sp>
        <p:nvSpPr>
          <p:cNvPr id="28" name="Shape 23"/>
          <p:cNvSpPr/>
          <p:nvPr/>
        </p:nvSpPr>
        <p:spPr>
          <a:xfrm>
            <a:off x="9052560" y="461772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160" y="4846320"/>
            <a:ext cx="365760" cy="36576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784080" y="4800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MSSP-ready license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9281160" y="53035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 from day one — separate Organizations per customer, no enterprise-edition gotcha.</a:t>
            </a:r>
            <a:endParaRPr lang="en-US" sz="1100" dirty="0"/>
          </a:p>
        </p:txBody>
      </p:sp>
      <p:pic>
        <p:nvPicPr>
          <p:cNvPr id="32" name="Image 4" descr="logo_dark_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AWS CPPO + Azure MPO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channel motion on both clouds. AWS Channel Partner Private Offer (CPPO) or Azure Multiparty Private Offer (MPO) — you are seller of record; AWS or Microsoft handles billing and disburses to both parties.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68680" y="224028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00200" y="21031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Resale authorization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00200" y="25603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(ISV) issues a Resale Authorization to you on AWS Marketplace (CPPO) or extends a Multiparty Private Offer on Azure Marketplace (MPO) with the agreed wholesale price.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48640" y="324612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68680" y="356616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00200" y="3429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creates the offer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00200" y="38862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set the customer-facing price, contract length, and any bundled services, then extend the CPPO or MPO to the customer.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572000"/>
            <a:ext cx="5760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4572000"/>
            <a:ext cx="914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68680" y="4892040"/>
            <a:ext cx="548640" cy="5486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68680" y="4892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600200" y="47548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Subscribe + disburse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600200" y="5212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accepts in their AWS or Azure console. The marketplace pays HailBytes the wholesale price and you the markup. CPPO spend draws down AWS EDP commit; MPO spend draws down Microsoft MACC commit.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92240" y="192024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766560" y="20116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8595360" y="208483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PROCUREMENT PAPERWORK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595360" y="24231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Customer's AWS or Azure account, customer's terms — no fresh legal review.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92240" y="324612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766560" y="3337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1-click</a:t>
            </a:r>
            <a:endParaRPr lang="en-US" sz="3000" dirty="0"/>
          </a:p>
        </p:txBody>
      </p:sp>
      <p:sp>
        <p:nvSpPr>
          <p:cNvPr id="28" name="Text 26"/>
          <p:cNvSpPr/>
          <p:nvPr/>
        </p:nvSpPr>
        <p:spPr>
          <a:xfrm>
            <a:off x="8595360" y="34107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CUSTOMERS ON AWS OR AZURE ALREADY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595360" y="3749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 from AWS Marketplace or Azure Marketplace, deploy in minutes inside their own tenant.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492240" y="4572000"/>
            <a:ext cx="512064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766560" y="46634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Stack</a:t>
            </a:r>
            <a:endParaRPr lang="en-US" sz="3000" dirty="0"/>
          </a:p>
        </p:txBody>
      </p:sp>
      <p:sp>
        <p:nvSpPr>
          <p:cNvPr id="32" name="Text 30"/>
          <p:cNvSpPr/>
          <p:nvPr/>
        </p:nvSpPr>
        <p:spPr>
          <a:xfrm>
            <a:off x="8595360" y="473659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MARKUP + REV SHARE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595360" y="50749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earn the CPPO or MPO markup AND the partner-program rev share — the two are additive, not competing.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852160"/>
            <a:ext cx="11064240" cy="50292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31520" y="585216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on AWS Marketplace and Azure Marketplace.  Register at hailbytes.com/partners for your resale authorization.</a:t>
            </a:r>
            <a:endParaRPr lang="en-US" sz="1100" dirty="0"/>
          </a:p>
        </p:txBody>
      </p:sp>
      <p:pic>
        <p:nvPicPr>
          <p:cNvPr id="36" name="Image 0" descr="logo_dark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good HailBytes deal looks like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your team knows when to lead with SAT vs. attach it to an email-security or compliance motion.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48640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486400" cy="731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488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Ideal customer profile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798064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27432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– 5,000 employees; regulated, growth-stage tech, or compliance-driven (SOC 2, HIPAA, PCI)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575304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80160" y="3520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per-seat for KnowBe4, Proofpoint, Hoxhunt, or Cofense — or running gophish DIY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352544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80160" y="42976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AWS- or Azure-committed (active EDP / MACC credits, Marketplace procurement preferred)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129784"/>
            <a:ext cx="274320" cy="2743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80160" y="5074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 growing — SAT bill scaling faster than security budget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126480" y="1920240"/>
            <a:ext cx="548640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0"/>
          <p:cNvSpPr/>
          <p:nvPr/>
        </p:nvSpPr>
        <p:spPr>
          <a:xfrm>
            <a:off x="6126480" y="1920240"/>
            <a:ext cx="5486400" cy="7315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355080" y="21488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Buying triggers</a:t>
            </a:r>
            <a:endParaRPr lang="en-US" sz="18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2798064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858000" y="27432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Renewal coming up on per-seat SAT vendor</a:t>
            </a:r>
            <a:endParaRPr lang="en-US" sz="13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3575304"/>
            <a:ext cx="274320" cy="27432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858000" y="3520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phishing test, data residency requirement, or audit finding</a:t>
            </a:r>
            <a:endParaRPr lang="en-US" sz="13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4352544"/>
            <a:ext cx="274320" cy="274320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858000" y="42976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/ compliance ask (SOC 2, HIPAA, FedRAMP prep)</a:t>
            </a:r>
            <a:endParaRPr lang="en-US" sz="130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5129784"/>
            <a:ext cx="274320" cy="274320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6858000" y="5074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CISO doing a 90-day security-program review</a:t>
            </a:r>
            <a:endParaRPr lang="en-US" sz="1300" dirty="0"/>
          </a:p>
        </p:txBody>
      </p:sp>
      <p:pic>
        <p:nvPicPr>
          <p:cNvPr id="26" name="Image 8" descr="logo_dark_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PoC path — short, scripted, repeatable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Two-week pilot. Customer hands us a user list and a target inbox; we hand back a baseline campaign and trainee analytics.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Kickoff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list (SCIM or CSV), scope, success criteria, named DRI on both sides.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3310128" y="3703320"/>
            <a:ext cx="228600" cy="228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401568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401568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584448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1-3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630168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30168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phishing simulation sent to a seed group, click / submit / report rates dropped into shared review doc.</a:t>
            </a:r>
            <a:endParaRPr lang="en-US" sz="12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6163056" y="3703320"/>
            <a:ext cx="228600" cy="2286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254496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254496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6437376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4-10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6483096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Triage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6483096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working session: which cohorts to train first, what to integrate (Mimecast, SIEM, ticketing).</a:t>
            </a:r>
            <a:endParaRPr lang="en-US" sz="12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9015984" y="3703320"/>
            <a:ext cx="228600" cy="2286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9107424" y="2194560"/>
            <a:ext cx="27432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9107424" y="219456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9290304" y="23134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11-14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9336024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</a:t>
            </a:r>
            <a:endParaRPr lang="en-US" sz="2000" dirty="0"/>
          </a:p>
        </p:txBody>
      </p:sp>
      <p:sp>
        <p:nvSpPr>
          <p:cNvPr id="26" name="Text 21"/>
          <p:cNvSpPr/>
          <p:nvPr/>
        </p:nvSpPr>
        <p:spPr>
          <a:xfrm>
            <a:off x="9336024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report, pricing, paper. Or fail fast and we both learn something.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548640" y="5715000"/>
            <a:ext cx="11064240" cy="640080"/>
          </a:xfrm>
          <a:prstGeom prst="rect">
            <a:avLst/>
          </a:prstGeom>
          <a:solidFill>
            <a:srgbClr val="131A47"/>
          </a:solidFill>
          <a:ln w="12700">
            <a:solidFill>
              <a:srgbClr val="131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/>
          <p:nvPr/>
        </p:nvSpPr>
        <p:spPr>
          <a:xfrm>
            <a:off x="731520" y="5742432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brings the engineer. You bring the customer relationship. For longer evaluations, the Case Study Program offers 12 months in exchange for feedback.</a:t>
            </a:r>
            <a:endParaRPr lang="en-US" sz="1300" dirty="0"/>
          </a:p>
        </p:txBody>
      </p:sp>
      <p:pic>
        <p:nvPicPr>
          <p:cNvPr id="29" name="Image 3" descr="logo_dark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 are, where we're going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snapshot — what's shipping, what's next, and what we'd rather de-risk before signing partners.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91440" cy="4297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Shipping today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825496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8872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spaced-repetition training, AI-generated phishing templates (MCP server)</a:t>
            </a:r>
            <a:endParaRPr lang="en-US" sz="12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0273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8872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via OIDC + SAML, SCIM 2.0, audit log streaming</a:t>
            </a:r>
            <a:endParaRPr lang="en-US" sz="12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37997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8872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Mimecast, Proofpoint TAP, M365, Google Workspace gateway connectors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157216"/>
            <a:ext cx="256032" cy="25603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GovCloud + Azure Government deploy targets</a:t>
            </a:r>
            <a:endParaRPr lang="en-US" sz="1250" dirty="0"/>
          </a:p>
        </p:txBody>
      </p:sp>
      <p:sp>
        <p:nvSpPr>
          <p:cNvPr id="15" name="Shape 9"/>
          <p:cNvSpPr/>
          <p:nvPr/>
        </p:nvSpPr>
        <p:spPr>
          <a:xfrm>
            <a:off x="434340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0"/>
          <p:cNvSpPr/>
          <p:nvPr/>
        </p:nvSpPr>
        <p:spPr>
          <a:xfrm>
            <a:off x="4343400" y="1828800"/>
            <a:ext cx="91440" cy="4297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461772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90 days</a:t>
            </a:r>
            <a:endParaRPr lang="en-US" sz="18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825496"/>
            <a:ext cx="256032" cy="25603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98348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HRIS provisioning (Workday, BambooHR)</a:t>
            </a:r>
            <a:endParaRPr lang="en-US" sz="12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3602736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98348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AI-personalized training paths</a:t>
            </a:r>
            <a:endParaRPr lang="en-US" sz="125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4379976"/>
            <a:ext cx="256032" cy="256032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498348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 MSSP role-based access</a:t>
            </a:r>
            <a:endParaRPr lang="en-US" sz="12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5157216"/>
            <a:ext cx="256032" cy="256032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498348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Customer-facing scheduled reports</a:t>
            </a:r>
            <a:endParaRPr lang="en-US" sz="1250" dirty="0"/>
          </a:p>
        </p:txBody>
      </p:sp>
      <p:sp>
        <p:nvSpPr>
          <p:cNvPr id="26" name="Shape 16"/>
          <p:cNvSpPr/>
          <p:nvPr/>
        </p:nvSpPr>
        <p:spPr>
          <a:xfrm>
            <a:off x="8138160" y="1828800"/>
            <a:ext cx="37033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7F1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7"/>
          <p:cNvSpPr/>
          <p:nvPr/>
        </p:nvSpPr>
        <p:spPr>
          <a:xfrm>
            <a:off x="8138160" y="1828800"/>
            <a:ext cx="91440" cy="429768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8"/>
          <p:cNvSpPr/>
          <p:nvPr/>
        </p:nvSpPr>
        <p:spPr>
          <a:xfrm>
            <a:off x="841248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tell partners up front</a:t>
            </a:r>
            <a:endParaRPr lang="en-US" sz="18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2825496"/>
            <a:ext cx="256032" cy="256032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8778240" y="27889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Founder-led — fast moves, small team</a:t>
            </a:r>
            <a:endParaRPr lang="en-US" sz="1250" dirty="0"/>
          </a:p>
        </p:txBody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3602736"/>
            <a:ext cx="256032" cy="256032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8778240" y="35661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Email-gateway and HRIS integrations are webhook / SCIM today, with native connectors shipping in Q3 ‘26.</a:t>
            </a:r>
            <a:endParaRPr lang="en-US" sz="1250" dirty="0"/>
          </a:p>
        </p:txBody>
      </p:sp>
      <p:pic>
        <p:nvPicPr>
          <p:cNvPr id="33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4379976"/>
            <a:ext cx="256032" cy="256032"/>
          </a:xfrm>
          <a:prstGeom prst="rect">
            <a:avLst/>
          </a:prstGeom>
        </p:spPr>
      </p:pic>
      <p:sp>
        <p:nvSpPr>
          <p:cNvPr id="34" name="Text 21"/>
          <p:cNvSpPr/>
          <p:nvPr/>
        </p:nvSpPr>
        <p:spPr>
          <a:xfrm>
            <a:off x="8778240" y="4343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Per-tenant deploy means partner-side ops lift</a:t>
            </a:r>
            <a:endParaRPr lang="en-US" sz="1250" dirty="0"/>
          </a:p>
        </p:txBody>
      </p:sp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5157216"/>
            <a:ext cx="256032" cy="256032"/>
          </a:xfrm>
          <a:prstGeom prst="rect">
            <a:avLst/>
          </a:prstGeom>
        </p:spPr>
      </p:pic>
      <p:sp>
        <p:nvSpPr>
          <p:cNvPr id="36" name="Text 22"/>
          <p:cNvSpPr/>
          <p:nvPr/>
        </p:nvSpPr>
        <p:spPr>
          <a:xfrm>
            <a:off x="8778240" y="51206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We'd rather under-promise and ship clean</a:t>
            </a:r>
            <a:endParaRPr lang="en-US" sz="1250" dirty="0"/>
          </a:p>
        </p:txBody>
      </p:sp>
      <p:pic>
        <p:nvPicPr>
          <p:cNvPr id="37" name="Image 12" descr="logo_dark_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473952"/>
            <a:ext cx="868680" cy="265176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31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light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146304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0515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we'd like to go from here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548640" y="19202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concrete next steps — pick any combination.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4864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2296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2296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Joint account list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2296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5 – 10 mutual targets renewing a per-seat SAT vendor in the next 12 months.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9768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457200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or case study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57200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2-week PoC or enroll a customer in the 12-month Case Study Program. We bring the engineer.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046720" y="2560320"/>
            <a:ext cx="36576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321040" y="28346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321040" y="3611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agreement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8321040" y="44805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F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rev share, deal-reg, AWS Marketplace (CPPO) and Azure Marketplace (MPO) co-sell. Term sheet to your team within five business days.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McHale  ·  Principal, HailBytes  ·  david@hailbytes.com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1392</Words>
  <Application>Microsoft Office PowerPoint</Application>
  <PresentationFormat>Widescreen</PresentationFormat>
  <Paragraphs>196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HailBytes ASM — Harborcoat Partner Brief</dc:title>
  <dc:subject>PptxGenJS Presentation</dc:subject>
  <dc:creator>HailBytes</dc:creator>
  <cp:lastModifiedBy>David McHale</cp:lastModifiedBy>
  <cp:revision>9</cp:revision>
  <dcterms:created xsi:type="dcterms:W3CDTF">2026-05-11T18:47:04Z</dcterms:created>
  <dcterms:modified xsi:type="dcterms:W3CDTF">2026-05-11T18:58:36Z</dcterms:modified>
</cp:coreProperties>
</file>