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7"/>
  </p:notesMasterIdLst>
  <p:sldIdLst>
    <p:sldId id="439" r:id="rId5"/>
    <p:sldId id="556" r:id="rId6"/>
  </p:sldIdLst>
  <p:sldSz cx="10058400" cy="13014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id="{D5639495-FE7E-E64D-97DB-A49859B699B2}">
          <p14:sldIdLst>
            <p14:sldId id="439"/>
            <p14:sldId id="556"/>
          </p14:sldIdLst>
        </p14:section>
      </p14:sectionLst>
    </p:ext>
    <p:ext uri="{EFAFB233-063F-42B5-8137-9DF3F51BA10A}">
      <p15:sldGuideLst xmlns:p15="http://schemas.microsoft.com/office/powerpoint/2012/main">
        <p15:guide id="1" orient="horz" pos="695" userDrawn="1">
          <p15:clr>
            <a:srgbClr val="A4A3A4"/>
          </p15:clr>
        </p15:guide>
        <p15:guide id="3" orient="horz" pos="7885" userDrawn="1">
          <p15:clr>
            <a:srgbClr val="A4A3A4"/>
          </p15:clr>
        </p15:guide>
        <p15:guide id="4" pos="6045" userDrawn="1">
          <p15:clr>
            <a:srgbClr val="A4A3A4"/>
          </p15:clr>
        </p15:guide>
        <p15:guide id="5" pos="310" userDrawn="1">
          <p15:clr>
            <a:srgbClr val="A4A3A4"/>
          </p15:clr>
        </p15:guide>
        <p15:guide id="6" orient="horz" pos="285" userDrawn="1">
          <p15:clr>
            <a:srgbClr val="A4A3A4"/>
          </p15:clr>
        </p15:guide>
        <p15:guide id="7" pos="1994" userDrawn="1">
          <p15:clr>
            <a:srgbClr val="A4A3A4"/>
          </p15:clr>
        </p15:guide>
        <p15:guide id="8" pos="5985" userDrawn="1">
          <p15:clr>
            <a:srgbClr val="A4A3A4"/>
          </p15:clr>
        </p15:guide>
        <p15:guide id="9" orient="horz" pos="5244" userDrawn="1">
          <p15:clr>
            <a:srgbClr val="A4A3A4"/>
          </p15:clr>
        </p15:guide>
        <p15:guide id="10" pos="3668" userDrawn="1">
          <p15:clr>
            <a:srgbClr val="A4A3A4"/>
          </p15:clr>
        </p15:guide>
        <p15:guide id="11" pos="469" userDrawn="1">
          <p15:clr>
            <a:srgbClr val="A4A3A4"/>
          </p15:clr>
        </p15:guide>
        <p15:guide id="12" pos="5869" userDrawn="1">
          <p15:clr>
            <a:srgbClr val="A4A3A4"/>
          </p15:clr>
        </p15:guide>
        <p15:guide id="13" pos="4166" userDrawn="1">
          <p15:clr>
            <a:srgbClr val="A4A3A4"/>
          </p15:clr>
        </p15:guide>
        <p15:guide id="14" orient="horz" pos="7356" userDrawn="1">
          <p15:clr>
            <a:srgbClr val="A4A3A4"/>
          </p15:clr>
        </p15:guide>
        <p15:guide id="15" orient="horz" pos="1047" userDrawn="1">
          <p15:clr>
            <a:srgbClr val="A4A3A4"/>
          </p15:clr>
        </p15:guide>
        <p15:guide id="16" orient="horz" pos="1868" userDrawn="1">
          <p15:clr>
            <a:srgbClr val="A4A3A4"/>
          </p15:clr>
        </p15:guide>
        <p15:guide id="17" orient="horz" pos="2466" userDrawn="1">
          <p15:clr>
            <a:srgbClr val="A4A3A4"/>
          </p15:clr>
        </p15:guide>
        <p15:guide id="18" orient="horz" pos="3571" userDrawn="1">
          <p15:clr>
            <a:srgbClr val="A4A3A4"/>
          </p15:clr>
        </p15:guide>
        <p15:guide id="19" orient="horz" pos="6326" userDrawn="1">
          <p15:clr>
            <a:srgbClr val="A4A3A4"/>
          </p15:clr>
        </p15:guide>
        <p15:guide id="20" pos="1818" userDrawn="1">
          <p15:clr>
            <a:srgbClr val="A4A3A4"/>
          </p15:clr>
        </p15:guide>
        <p15:guide id="21" pos="3844" userDrawn="1">
          <p15:clr>
            <a:srgbClr val="A4A3A4"/>
          </p15:clr>
        </p15:guide>
        <p15:guide id="22" pos="2170" userDrawn="1">
          <p15:clr>
            <a:srgbClr val="A4A3A4"/>
          </p15:clr>
        </p15:guide>
        <p15:guide id="23" orient="horz" pos="6182" userDrawn="1">
          <p15:clr>
            <a:srgbClr val="A4A3A4"/>
          </p15:clr>
        </p15:guide>
        <p15:guide id="24" pos="4224" userDrawn="1">
          <p15:clr>
            <a:srgbClr val="547EBF"/>
          </p15:clr>
        </p15:guide>
        <p15:guide id="25" orient="horz" pos="7151" userDrawn="1">
          <p15:clr>
            <a:srgbClr val="A4A3A4"/>
          </p15:clr>
        </p15:guide>
        <p15:guide id="26" orient="horz" pos="5536" userDrawn="1">
          <p15:clr>
            <a:srgbClr val="A4A3A4"/>
          </p15:clr>
        </p15:guide>
        <p15:guide id="27" orient="horz" pos="4333" userDrawn="1">
          <p15:clr>
            <a:srgbClr val="A4A3A4"/>
          </p15:clr>
        </p15:guide>
        <p15:guide id="28" orient="horz" pos="4217" userDrawn="1">
          <p15:clr>
            <a:srgbClr val="A4A3A4"/>
          </p15:clr>
        </p15:guide>
        <p15:guide id="29" orient="horz" pos="3424" userDrawn="1">
          <p15:clr>
            <a:srgbClr val="A4A3A4"/>
          </p15:clr>
        </p15:guide>
        <p15:guide id="30" orient="horz" pos="2837" userDrawn="1">
          <p15:clr>
            <a:srgbClr val="A4A3A4"/>
          </p15:clr>
        </p15:guide>
        <p15:guide id="31" orient="horz" pos="3865" userDrawn="1">
          <p15:clr>
            <a:srgbClr val="A4A3A4"/>
          </p15:clr>
        </p15:guide>
        <p15:guide id="32" orient="horz" pos="1771" userDrawn="1">
          <p15:clr>
            <a:srgbClr val="A4A3A4"/>
          </p15:clr>
        </p15:guide>
        <p15:guide id="33" pos="351" userDrawn="1">
          <p15:clr>
            <a:srgbClr val="A4A3A4"/>
          </p15:clr>
        </p15:guide>
        <p15:guide id="34" pos="3145" userDrawn="1">
          <p15:clr>
            <a:srgbClr val="A4A3A4"/>
          </p15:clr>
        </p15:guide>
        <p15:guide id="35" pos="2816" userDrawn="1">
          <p15:clr>
            <a:srgbClr val="A4A3A4"/>
          </p15:clr>
        </p15:guide>
        <p15:guide id="36" pos="2112" userDrawn="1">
          <p15:clr>
            <a:srgbClr val="547EBF"/>
          </p15:clr>
        </p15:guide>
        <p15:guide id="37" pos="4489" userDrawn="1">
          <p15:clr>
            <a:srgbClr val="A4A3A4"/>
          </p15:clr>
        </p15:guide>
        <p15:guide id="38" orient="horz" pos="72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 id="2" name="Vargas, Mauricio Antonio" initials="VMA" lastIdx="9" clrIdx="1">
    <p:extLst>
      <p:ext uri="{19B8F6BF-5375-455C-9EA6-DF929625EA0E}">
        <p15:presenceInfo xmlns:p15="http://schemas.microsoft.com/office/powerpoint/2012/main" userId="S::mauricio.a.vargas@accenture.com::b28fd379-f88a-4f4b-8b62-27e7a17308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D48"/>
    <a:srgbClr val="44546A"/>
    <a:srgbClr val="00B0F0"/>
    <a:srgbClr val="2F3D48"/>
    <a:srgbClr val="E6E6E6"/>
    <a:srgbClr val="14171B"/>
    <a:srgbClr val="262D33"/>
    <a:srgbClr val="1F2429"/>
    <a:srgbClr val="022A4C"/>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5" autoAdjust="0"/>
    <p:restoredTop sz="95705" autoAdjust="0"/>
  </p:normalViewPr>
  <p:slideViewPr>
    <p:cSldViewPr snapToGrid="0">
      <p:cViewPr varScale="1">
        <p:scale>
          <a:sx n="57" d="100"/>
          <a:sy n="57" d="100"/>
        </p:scale>
        <p:origin x="3072" y="84"/>
      </p:cViewPr>
      <p:guideLst>
        <p:guide orient="horz" pos="695"/>
        <p:guide orient="horz" pos="7885"/>
        <p:guide pos="6045"/>
        <p:guide pos="310"/>
        <p:guide orient="horz" pos="285"/>
        <p:guide pos="1994"/>
        <p:guide pos="5985"/>
        <p:guide orient="horz" pos="5244"/>
        <p:guide pos="3668"/>
        <p:guide pos="469"/>
        <p:guide pos="5869"/>
        <p:guide pos="4166"/>
        <p:guide orient="horz" pos="7356"/>
        <p:guide orient="horz" pos="1047"/>
        <p:guide orient="horz" pos="1868"/>
        <p:guide orient="horz" pos="2466"/>
        <p:guide orient="horz" pos="3571"/>
        <p:guide orient="horz" pos="6326"/>
        <p:guide pos="1818"/>
        <p:guide pos="3844"/>
        <p:guide pos="2170"/>
        <p:guide orient="horz" pos="6182"/>
        <p:guide pos="4224"/>
        <p:guide orient="horz" pos="7151"/>
        <p:guide orient="horz" pos="5536"/>
        <p:guide orient="horz" pos="4333"/>
        <p:guide orient="horz" pos="4217"/>
        <p:guide orient="horz" pos="3424"/>
        <p:guide orient="horz" pos="2837"/>
        <p:guide orient="horz" pos="3865"/>
        <p:guide orient="horz" pos="1771"/>
        <p:guide pos="351"/>
        <p:guide pos="3145"/>
        <p:guide pos="2816"/>
        <p:guide pos="2112"/>
        <p:guide pos="4489"/>
        <p:guide orient="horz" pos="72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1183142" rtl="0" eaLnBrk="1" latinLnBrk="0" hangingPunct="1">
      <a:defRPr sz="1553" kern="1200">
        <a:solidFill>
          <a:schemeClr val="tx1"/>
        </a:solidFill>
        <a:latin typeface="+mn-lt"/>
        <a:ea typeface="+mn-ea"/>
        <a:cs typeface="+mn-cs"/>
      </a:defRPr>
    </a:lvl1pPr>
    <a:lvl2pPr marL="591571" algn="l" defTabSz="1183142" rtl="0" eaLnBrk="1" latinLnBrk="0" hangingPunct="1">
      <a:defRPr sz="1553" kern="1200">
        <a:solidFill>
          <a:schemeClr val="tx1"/>
        </a:solidFill>
        <a:latin typeface="+mn-lt"/>
        <a:ea typeface="+mn-ea"/>
        <a:cs typeface="+mn-cs"/>
      </a:defRPr>
    </a:lvl2pPr>
    <a:lvl3pPr marL="1183142" algn="l" defTabSz="1183142" rtl="0" eaLnBrk="1" latinLnBrk="0" hangingPunct="1">
      <a:defRPr sz="1553" kern="1200">
        <a:solidFill>
          <a:schemeClr val="tx1"/>
        </a:solidFill>
        <a:latin typeface="+mn-lt"/>
        <a:ea typeface="+mn-ea"/>
        <a:cs typeface="+mn-cs"/>
      </a:defRPr>
    </a:lvl3pPr>
    <a:lvl4pPr marL="1774713" algn="l" defTabSz="1183142" rtl="0" eaLnBrk="1" latinLnBrk="0" hangingPunct="1">
      <a:defRPr sz="1553" kern="1200">
        <a:solidFill>
          <a:schemeClr val="tx1"/>
        </a:solidFill>
        <a:latin typeface="+mn-lt"/>
        <a:ea typeface="+mn-ea"/>
        <a:cs typeface="+mn-cs"/>
      </a:defRPr>
    </a:lvl4pPr>
    <a:lvl5pPr marL="2366284" algn="l" defTabSz="1183142" rtl="0" eaLnBrk="1" latinLnBrk="0" hangingPunct="1">
      <a:defRPr sz="1553" kern="1200">
        <a:solidFill>
          <a:schemeClr val="tx1"/>
        </a:solidFill>
        <a:latin typeface="+mn-lt"/>
        <a:ea typeface="+mn-ea"/>
        <a:cs typeface="+mn-cs"/>
      </a:defRPr>
    </a:lvl5pPr>
    <a:lvl6pPr marL="2957855" algn="l" defTabSz="1183142" rtl="0" eaLnBrk="1" latinLnBrk="0" hangingPunct="1">
      <a:defRPr sz="1553" kern="1200">
        <a:solidFill>
          <a:schemeClr val="tx1"/>
        </a:solidFill>
        <a:latin typeface="+mn-lt"/>
        <a:ea typeface="+mn-ea"/>
        <a:cs typeface="+mn-cs"/>
      </a:defRPr>
    </a:lvl6pPr>
    <a:lvl7pPr marL="3549426" algn="l" defTabSz="1183142" rtl="0" eaLnBrk="1" latinLnBrk="0" hangingPunct="1">
      <a:defRPr sz="1553" kern="1200">
        <a:solidFill>
          <a:schemeClr val="tx1"/>
        </a:solidFill>
        <a:latin typeface="+mn-lt"/>
        <a:ea typeface="+mn-ea"/>
        <a:cs typeface="+mn-cs"/>
      </a:defRPr>
    </a:lvl7pPr>
    <a:lvl8pPr marL="4140998" algn="l" defTabSz="1183142" rtl="0" eaLnBrk="1" latinLnBrk="0" hangingPunct="1">
      <a:defRPr sz="1553" kern="1200">
        <a:solidFill>
          <a:schemeClr val="tx1"/>
        </a:solidFill>
        <a:latin typeface="+mn-lt"/>
        <a:ea typeface="+mn-ea"/>
        <a:cs typeface="+mn-cs"/>
      </a:defRPr>
    </a:lvl8pPr>
    <a:lvl9pPr marL="4732569" algn="l" defTabSz="1183142" rtl="0" eaLnBrk="1" latinLnBrk="0" hangingPunct="1">
      <a:defRPr sz="15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265095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3326941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TION - 2B">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3988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692895"/>
            <a:ext cx="8675370" cy="25155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3464461"/>
            <a:ext cx="8675370" cy="82574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12062354"/>
            <a:ext cx="2263140" cy="692892"/>
          </a:xfrm>
          <a:prstGeom prst="rect">
            <a:avLst/>
          </a:prstGeom>
        </p:spPr>
        <p:txBody>
          <a:bodyPr vert="horz" lIns="91440" tIns="45720" rIns="91440" bIns="45720" rtlCol="0" anchor="ctr"/>
          <a:lstStyle>
            <a:lvl1pPr algn="l">
              <a:defRPr sz="1320">
                <a:solidFill>
                  <a:schemeClr val="tx1">
                    <a:tint val="75000"/>
                  </a:schemeClr>
                </a:solidFill>
              </a:defRPr>
            </a:lvl1pPr>
          </a:lstStyle>
          <a:p>
            <a:fld id="{C764DE79-268F-4C1A-8933-263129D2AF90}" type="datetimeFigureOut">
              <a:rPr lang="en-US" dirty="0"/>
              <a:t>5/4/2026</a:t>
            </a:fld>
            <a:endParaRPr lang="en-US"/>
          </a:p>
        </p:txBody>
      </p:sp>
      <p:sp>
        <p:nvSpPr>
          <p:cNvPr id="5" name="Footer Placeholder 4"/>
          <p:cNvSpPr>
            <a:spLocks noGrp="1"/>
          </p:cNvSpPr>
          <p:nvPr>
            <p:ph type="ftr" sz="quarter" idx="3"/>
          </p:nvPr>
        </p:nvSpPr>
        <p:spPr>
          <a:xfrm>
            <a:off x="3331845" y="12062354"/>
            <a:ext cx="3394710" cy="692892"/>
          </a:xfrm>
          <a:prstGeom prst="rect">
            <a:avLst/>
          </a:prstGeom>
        </p:spPr>
        <p:txBody>
          <a:bodyPr vert="horz" lIns="91440" tIns="45720" rIns="91440" bIns="45720" rtlCol="0" anchor="ctr"/>
          <a:lstStyle>
            <a:lvl1pPr algn="ctr">
              <a:defRPr sz="1320">
                <a:solidFill>
                  <a:schemeClr val="tx1">
                    <a:tint val="75000"/>
                  </a:schemeClr>
                </a:solidFill>
              </a:defRPr>
            </a:lvl1pPr>
          </a:lstStyle>
          <a:p>
            <a:r>
              <a:rPr lang="en-US"/>
              <a:t>Partner Name   |   www.contoso.com   |   email@contoso.com   |   123-456-7890</a:t>
            </a:r>
          </a:p>
        </p:txBody>
      </p:sp>
      <p:sp>
        <p:nvSpPr>
          <p:cNvPr id="6" name="Slide Number Placeholder 5"/>
          <p:cNvSpPr>
            <a:spLocks noGrp="1"/>
          </p:cNvSpPr>
          <p:nvPr>
            <p:ph type="sldNum" sz="quarter" idx="4"/>
          </p:nvPr>
        </p:nvSpPr>
        <p:spPr>
          <a:xfrm>
            <a:off x="7103745" y="12062354"/>
            <a:ext cx="2263140" cy="692892"/>
          </a:xfrm>
          <a:prstGeom prst="rect">
            <a:avLst/>
          </a:prstGeom>
        </p:spPr>
        <p:txBody>
          <a:bodyPr vert="horz" lIns="91440" tIns="45720" rIns="91440" bIns="45720" rtlCol="0" anchor="ctr"/>
          <a:lstStyle>
            <a:lvl1pPr algn="r">
              <a:defRPr sz="132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903849107"/>
      </p:ext>
    </p:extLst>
  </p:cSld>
  <p:clrMap bg1="lt1" tx1="dk1" bg2="lt2" tx2="dk2" accent1="accent1" accent2="accent2" accent3="accent3" accent4="accent4" accent5="accent5" accent6="accent6" hlink="hlink" folHlink="folHlink"/>
  <p:sldLayoutIdLst>
    <p:sldLayoutId id="2147483692" r:id="rId1"/>
  </p:sldLayoutIdLst>
  <p:hf sldNum="0" hd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jpeg"/><Relationship Id="rId7"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svg"/><Relationship Id="rId11" Type="http://schemas.openxmlformats.org/officeDocument/2006/relationships/image" Target="../media/image7.png"/><Relationship Id="rId5" Type="http://schemas.openxmlformats.org/officeDocument/2006/relationships/image" Target="../media/image11.svg"/><Relationship Id="rId10" Type="http://schemas.openxmlformats.org/officeDocument/2006/relationships/image" Target="../media/image15.emf"/><Relationship Id="rId4" Type="http://schemas.openxmlformats.org/officeDocument/2006/relationships/image" Target="../media/image10.jpeg"/><Relationship Id="rId9" Type="http://schemas.openxmlformats.org/officeDocument/2006/relationships/hyperlink" Target="http://www.azu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55720-172D-4C15-9D40-5FE0BE23053F}"/>
              </a:ext>
            </a:extLst>
          </p:cNvPr>
          <p:cNvSpPr/>
          <p:nvPr/>
        </p:nvSpPr>
        <p:spPr>
          <a:xfrm>
            <a:off x="5531097" y="0"/>
            <a:ext cx="4527303" cy="462930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8CF858-AEBF-6F4B-8202-5E54EC164DAA}"/>
              </a:ext>
            </a:extLst>
          </p:cNvPr>
          <p:cNvSpPr txBox="1"/>
          <p:nvPr/>
        </p:nvSpPr>
        <p:spPr>
          <a:xfrm>
            <a:off x="-2083321" y="9207763"/>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sp>
        <p:nvSpPr>
          <p:cNvPr id="5" name="TextBox 4">
            <a:extLst>
              <a:ext uri="{FF2B5EF4-FFF2-40B4-BE49-F238E27FC236}">
                <a16:creationId xmlns:a16="http://schemas.microsoft.com/office/drawing/2014/main" id="{A15E59F6-E1C7-174F-B72B-667C88AC3F5E}"/>
              </a:ext>
            </a:extLst>
          </p:cNvPr>
          <p:cNvSpPr txBox="1"/>
          <p:nvPr/>
        </p:nvSpPr>
        <p:spPr>
          <a:xfrm>
            <a:off x="11520868" y="4255947"/>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pic>
        <p:nvPicPr>
          <p:cNvPr id="12" name="Graphic 11">
            <a:extLst>
              <a:ext uri="{FF2B5EF4-FFF2-40B4-BE49-F238E27FC236}">
                <a16:creationId xmlns:a16="http://schemas.microsoft.com/office/drawing/2014/main" id="{C0D45BB0-7069-4854-BB7E-FC5C1F1BA0C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9925" y="3371317"/>
            <a:ext cx="1244660" cy="1262191"/>
          </a:xfrm>
          <a:prstGeom prst="rect">
            <a:avLst/>
          </a:prstGeom>
        </p:spPr>
      </p:pic>
      <p:pic>
        <p:nvPicPr>
          <p:cNvPr id="13" name="white overlay">
            <a:extLst>
              <a:ext uri="{FF2B5EF4-FFF2-40B4-BE49-F238E27FC236}">
                <a16:creationId xmlns:a16="http://schemas.microsoft.com/office/drawing/2014/main" id="{7476DFA0-F323-4642-8068-88736BF2DC6A}"/>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5270978" y="1964487"/>
            <a:ext cx="2967214" cy="2661399"/>
          </a:xfrm>
          <a:prstGeom prst="rect">
            <a:avLst/>
          </a:prstGeom>
        </p:spPr>
      </p:pic>
      <p:pic>
        <p:nvPicPr>
          <p:cNvPr id="14" name="mask 2">
            <a:extLst>
              <a:ext uri="{FF2B5EF4-FFF2-40B4-BE49-F238E27FC236}">
                <a16:creationId xmlns:a16="http://schemas.microsoft.com/office/drawing/2014/main" id="{627822E7-08B3-4FCE-9A4C-106AE177B8F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15" y="-23433"/>
            <a:ext cx="10056524" cy="13037757"/>
          </a:xfrm>
          <a:prstGeom prst="rect">
            <a:avLst/>
          </a:prstGeom>
        </p:spPr>
      </p:pic>
      <p:sp>
        <p:nvSpPr>
          <p:cNvPr id="55" name="Snip Diagonal Corner Rectangle 1">
            <a:extLst>
              <a:ext uri="{FF2B5EF4-FFF2-40B4-BE49-F238E27FC236}">
                <a16:creationId xmlns:a16="http://schemas.microsoft.com/office/drawing/2014/main" id="{810878C7-B5DA-4DE4-8EA1-F1282449D37C}"/>
              </a:ext>
            </a:extLst>
          </p:cNvPr>
          <p:cNvSpPr/>
          <p:nvPr/>
        </p:nvSpPr>
        <p:spPr>
          <a:xfrm>
            <a:off x="6545626" y="7111877"/>
            <a:ext cx="3012091" cy="4291195"/>
          </a:xfrm>
          <a:prstGeom prst="snip2Diag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sz="3359"/>
          </a:p>
        </p:txBody>
      </p:sp>
      <p:cxnSp>
        <p:nvCxnSpPr>
          <p:cNvPr id="57" name="Straight Connector 56">
            <a:extLst>
              <a:ext uri="{FF2B5EF4-FFF2-40B4-BE49-F238E27FC236}">
                <a16:creationId xmlns:a16="http://schemas.microsoft.com/office/drawing/2014/main" id="{C65DEC82-D32A-40FB-8FF3-0356345D229A}"/>
              </a:ext>
            </a:extLst>
          </p:cNvPr>
          <p:cNvCxnSpPr>
            <a:cxnSpLocks/>
          </p:cNvCxnSpPr>
          <p:nvPr/>
        </p:nvCxnSpPr>
        <p:spPr>
          <a:xfrm flipV="1">
            <a:off x="9557716" y="9527958"/>
            <a:ext cx="0" cy="1875114"/>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6353FD8-9A40-4397-89F4-C7DBCECD43B5}"/>
              </a:ext>
            </a:extLst>
          </p:cNvPr>
          <p:cNvCxnSpPr>
            <a:cxnSpLocks/>
          </p:cNvCxnSpPr>
          <p:nvPr/>
        </p:nvCxnSpPr>
        <p:spPr>
          <a:xfrm>
            <a:off x="9063731" y="-23432"/>
            <a:ext cx="993731" cy="993885"/>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22816B-3546-412A-9CD5-E3100DFC0075}"/>
              </a:ext>
            </a:extLst>
          </p:cNvPr>
          <p:cNvCxnSpPr>
            <a:cxnSpLocks/>
          </p:cNvCxnSpPr>
          <p:nvPr/>
        </p:nvCxnSpPr>
        <p:spPr>
          <a:xfrm flipH="1">
            <a:off x="8233818" y="2691711"/>
            <a:ext cx="1823645" cy="1914166"/>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pic>
        <p:nvPicPr>
          <p:cNvPr id="63" name="Graphic 62">
            <a:extLst>
              <a:ext uri="{FF2B5EF4-FFF2-40B4-BE49-F238E27FC236}">
                <a16:creationId xmlns:a16="http://schemas.microsoft.com/office/drawing/2014/main" id="{4E132DA7-A272-4C83-802A-881BC8EFD76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80593" y="2062044"/>
            <a:ext cx="759852" cy="1524944"/>
          </a:xfrm>
          <a:prstGeom prst="rect">
            <a:avLst/>
          </a:prstGeom>
        </p:spPr>
      </p:pic>
      <p:cxnSp>
        <p:nvCxnSpPr>
          <p:cNvPr id="65" name="Straight Connector 64">
            <a:extLst>
              <a:ext uri="{FF2B5EF4-FFF2-40B4-BE49-F238E27FC236}">
                <a16:creationId xmlns:a16="http://schemas.microsoft.com/office/drawing/2014/main" id="{4DFE0A22-A13C-4CFA-9671-DE9899D17E5D}"/>
              </a:ext>
            </a:extLst>
          </p:cNvPr>
          <p:cNvCxnSpPr>
            <a:cxnSpLocks/>
          </p:cNvCxnSpPr>
          <p:nvPr/>
        </p:nvCxnSpPr>
        <p:spPr>
          <a:xfrm>
            <a:off x="8594199" y="-3248"/>
            <a:ext cx="1463264" cy="141867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7E9AD51A-F4BC-4085-9509-4D11F33EBE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a:off x="9487819" y="3391366"/>
            <a:ext cx="406769" cy="816344"/>
          </a:xfrm>
          <a:prstGeom prst="rect">
            <a:avLst/>
          </a:prstGeom>
        </p:spPr>
      </p:pic>
      <p:pic>
        <p:nvPicPr>
          <p:cNvPr id="69" name="Graphic 68">
            <a:extLst>
              <a:ext uri="{FF2B5EF4-FFF2-40B4-BE49-F238E27FC236}">
                <a16:creationId xmlns:a16="http://schemas.microsoft.com/office/drawing/2014/main" id="{629E7EE9-FF3E-4AB4-A73A-4D325A0B669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365460" y="3870170"/>
            <a:ext cx="692003" cy="1388778"/>
          </a:xfrm>
          <a:prstGeom prst="rect">
            <a:avLst/>
          </a:prstGeom>
        </p:spPr>
      </p:pic>
      <p:pic>
        <p:nvPicPr>
          <p:cNvPr id="71" name="Graphic 70">
            <a:extLst>
              <a:ext uri="{FF2B5EF4-FFF2-40B4-BE49-F238E27FC236}">
                <a16:creationId xmlns:a16="http://schemas.microsoft.com/office/drawing/2014/main" id="{77F14AE1-84FC-4813-9D35-C40E944DC9B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6200000">
            <a:off x="5962272" y="-348388"/>
            <a:ext cx="692003" cy="1388778"/>
          </a:xfrm>
          <a:prstGeom prst="rect">
            <a:avLst/>
          </a:prstGeom>
        </p:spPr>
      </p:pic>
      <p:sp>
        <p:nvSpPr>
          <p:cNvPr id="39" name="Text Placeholder 5">
            <a:extLst>
              <a:ext uri="{FF2B5EF4-FFF2-40B4-BE49-F238E27FC236}">
                <a16:creationId xmlns:a16="http://schemas.microsoft.com/office/drawing/2014/main" id="{D8235E8C-4D9D-6E45-9434-50915A3DCA3C}"/>
              </a:ext>
            </a:extLst>
          </p:cNvPr>
          <p:cNvSpPr txBox="1">
            <a:spLocks/>
          </p:cNvSpPr>
          <p:nvPr/>
        </p:nvSpPr>
        <p:spPr>
          <a:xfrm>
            <a:off x="463095" y="5013806"/>
            <a:ext cx="9142297" cy="395558"/>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dirty="0">
                <a:solidFill>
                  <a:schemeClr val="accent2"/>
                </a:solidFill>
                <a:latin typeface="Segoe UI Semibold"/>
                <a:cs typeface="Segoe UI Semibold"/>
              </a:rPr>
              <a:t>About HailBytes:</a:t>
            </a:r>
          </a:p>
        </p:txBody>
      </p:sp>
      <p:sp>
        <p:nvSpPr>
          <p:cNvPr id="40" name="Text Placeholder 6">
            <a:extLst>
              <a:ext uri="{FF2B5EF4-FFF2-40B4-BE49-F238E27FC236}">
                <a16:creationId xmlns:a16="http://schemas.microsoft.com/office/drawing/2014/main" id="{F8068E42-C648-4F4D-8BA2-151A62224DB8}"/>
              </a:ext>
            </a:extLst>
          </p:cNvPr>
          <p:cNvSpPr txBox="1">
            <a:spLocks/>
          </p:cNvSpPr>
          <p:nvPr/>
        </p:nvSpPr>
        <p:spPr>
          <a:xfrm>
            <a:off x="463096" y="5642013"/>
            <a:ext cx="9125703" cy="856260"/>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delivers enterprise security awareness training and attack surface management as source-available, VM-based Azure solutions — no per-user licensing, no vendor data custody. Security teams cut SAT and ASM costs 70%+ while keeping every record inside their own tenant.</a:t>
            </a:r>
          </a:p>
        </p:txBody>
      </p:sp>
      <p:sp>
        <p:nvSpPr>
          <p:cNvPr id="41" name="Title 2">
            <a:extLst>
              <a:ext uri="{FF2B5EF4-FFF2-40B4-BE49-F238E27FC236}">
                <a16:creationId xmlns:a16="http://schemas.microsoft.com/office/drawing/2014/main" id="{A62E1030-289D-4A42-8424-CA5A8C9E2153}"/>
              </a:ext>
            </a:extLst>
          </p:cNvPr>
          <p:cNvSpPr txBox="1">
            <a:spLocks/>
          </p:cNvSpPr>
          <p:nvPr/>
        </p:nvSpPr>
        <p:spPr>
          <a:xfrm>
            <a:off x="463096" y="7024740"/>
            <a:ext cx="4573911" cy="370177"/>
          </a:xfrm>
          <a:prstGeom prst="rect">
            <a:avLst/>
          </a:prstGeom>
        </p:spPr>
        <p:txBody>
          <a:bodyPr vert="horz" lIns="118312" tIns="59156" rIns="118312" bIns="59156" rtlCol="0" anchor="t"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1810" dirty="0">
                <a:solidFill>
                  <a:schemeClr val="accent2"/>
                </a:solidFill>
                <a:latin typeface="Segoe UI Semibold"/>
                <a:cs typeface="Segoe UI Semibold"/>
              </a:rPr>
              <a:t>What we offer</a:t>
            </a:r>
          </a:p>
        </p:txBody>
      </p:sp>
      <p:sp>
        <p:nvSpPr>
          <p:cNvPr id="42" name="Text Placeholder 6">
            <a:extLst>
              <a:ext uri="{FF2B5EF4-FFF2-40B4-BE49-F238E27FC236}">
                <a16:creationId xmlns:a16="http://schemas.microsoft.com/office/drawing/2014/main" id="{DD91616C-66BA-F84B-94FA-2C323742839C}"/>
              </a:ext>
            </a:extLst>
          </p:cNvPr>
          <p:cNvSpPr txBox="1">
            <a:spLocks/>
          </p:cNvSpPr>
          <p:nvPr/>
        </p:nvSpPr>
        <p:spPr>
          <a:xfrm>
            <a:off x="463095" y="7521785"/>
            <a:ext cx="5543822" cy="3682803"/>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SAT Platform deploys a production-ready phishing simulation and awareness training environment to your Azure tenant in under 10 minutes — campaign management, realistic landing pages, click analytics, and SIEM webhooks on a single hardened VM.</a:t>
            </a:r>
          </a:p>
          <a:p>
            <a:pPr marL="0" indent="0">
              <a:buNone/>
            </a:pPr>
            <a:r>
              <a:rPr lang="en-US" sz="1420" dirty="0">
                <a:solidFill>
                  <a:schemeClr val="accent3"/>
                </a:solidFill>
                <a:latin typeface="Segoe UI" panose="020B0502040204020203" pitchFamily="34" charset="0"/>
                <a:cs typeface="Segoe UI" panose="020B0502040204020203" pitchFamily="34" charset="0"/>
              </a:rPr>
              <a:t>Native Microsoft Entra ID OIDC/SAML SSO and SCIM provisioning sync user groups with your tenant — no new identity infrastructure, with HIPAA, PCI-DSS 12.6, and SOC 2 audit trails.</a:t>
            </a:r>
          </a:p>
          <a:p>
            <a:pPr marL="0" indent="0">
              <a:buNone/>
            </a:pPr>
            <a:r>
              <a:rPr lang="en-US" sz="1420" dirty="0">
                <a:solidFill>
                  <a:schemeClr val="accent3"/>
                </a:solidFill>
                <a:latin typeface="Segoe UI" panose="020B0502040204020203" pitchFamily="34" charset="0"/>
                <a:cs typeface="Segoe UI" panose="020B0502040204020203" pitchFamily="34" charset="0"/>
              </a:rPr>
              <a:t>Unlimited campaigns, users, and templates — pay only for VM compute hours. A 2-vCPU instance supports 5,000 users at 10–20x better per-user economics than seat-licensed SAT vendors.</a:t>
            </a:r>
          </a:p>
          <a:p>
            <a:pPr marL="0" indent="0">
              <a:buNone/>
            </a:pPr>
            <a:r>
              <a:rPr lang="en-US" sz="1420" dirty="0">
                <a:solidFill>
                  <a:schemeClr val="accent3"/>
                </a:solidFill>
                <a:latin typeface="Segoe UI" panose="020B0502040204020203" pitchFamily="34" charset="0"/>
                <a:cs typeface="Segoe UI" panose="020B0502040204020203" pitchFamily="34" charset="0"/>
              </a:rPr>
              <a:t>Available on the Azure Marketplace. A built-in MCP server lets Microsoft Copilot author campaigns and analyze results in natural language.</a:t>
            </a:r>
          </a:p>
          <a:p>
            <a:pPr marL="0" indent="0">
              <a:buNone/>
            </a:pPr>
            <a:endParaRPr lang="en-US" sz="1420" dirty="0">
              <a:solidFill>
                <a:schemeClr val="accent3"/>
              </a:solidFill>
              <a:latin typeface="Segoe UI" panose="020B0502040204020203" pitchFamily="34" charset="0"/>
              <a:cs typeface="Segoe UI" panose="020B0502040204020203" pitchFamily="34" charset="0"/>
            </a:endParaRPr>
          </a:p>
        </p:txBody>
      </p:sp>
      <p:sp>
        <p:nvSpPr>
          <p:cNvPr id="43" name="Text Placeholder 17">
            <a:extLst>
              <a:ext uri="{FF2B5EF4-FFF2-40B4-BE49-F238E27FC236}">
                <a16:creationId xmlns:a16="http://schemas.microsoft.com/office/drawing/2014/main" id="{7D056CFD-D89B-CB49-A1DE-34CA07C6BF6D}"/>
              </a:ext>
            </a:extLst>
          </p:cNvPr>
          <p:cNvSpPr txBox="1">
            <a:spLocks/>
          </p:cNvSpPr>
          <p:nvPr/>
        </p:nvSpPr>
        <p:spPr>
          <a:xfrm>
            <a:off x="6723098" y="8486564"/>
            <a:ext cx="2642362" cy="1978951"/>
          </a:xfrm>
          <a:prstGeom prst="rect">
            <a:avLst/>
          </a:prstGeom>
        </p:spPr>
        <p:txBody>
          <a:bodyPr vert="horz" wrap="square" lIns="118312" tIns="59156" rIns="118312" bIns="59156" rtlCol="0" anchor="ctr"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nSpc>
                <a:spcPts val="1656"/>
              </a:lnSpc>
              <a:buNone/>
            </a:pPr>
            <a:r>
              <a:rPr lang="en-US" sz="1360" dirty="0">
                <a:solidFill>
                  <a:schemeClr val="accent3"/>
                </a:solidFill>
                <a:latin typeface="Segoe UI"/>
                <a:cs typeface="Segoe UI"/>
              </a:rPr>
              <a:t>“HailBytes SAT replaced a $30K-per-year per-seat platform with a single VM in our Azure tenant. We cut spend by 80%, kept all campaign data inside our compliance boundary, and shipped monthly phishing simulations to every employee.”</a:t>
            </a:r>
          </a:p>
          <a:p>
            <a:pPr marL="0" indent="0">
              <a:lnSpc>
                <a:spcPts val="1656"/>
              </a:lnSpc>
              <a:buNone/>
            </a:pPr>
            <a:endParaRPr lang="en-US" sz="1360" dirty="0">
              <a:solidFill>
                <a:schemeClr val="accent3"/>
              </a:solidFill>
              <a:latin typeface="Segoe UI"/>
              <a:cs typeface="Segoe UI"/>
            </a:endParaRPr>
          </a:p>
        </p:txBody>
      </p:sp>
      <p:sp>
        <p:nvSpPr>
          <p:cNvPr id="44" name="Text Placeholder 77">
            <a:extLst>
              <a:ext uri="{FF2B5EF4-FFF2-40B4-BE49-F238E27FC236}">
                <a16:creationId xmlns:a16="http://schemas.microsoft.com/office/drawing/2014/main" id="{2AAE87B7-A16E-684F-82FC-27BE241CBA1C}"/>
              </a:ext>
            </a:extLst>
          </p:cNvPr>
          <p:cNvSpPr txBox="1">
            <a:spLocks/>
          </p:cNvSpPr>
          <p:nvPr/>
        </p:nvSpPr>
        <p:spPr>
          <a:xfrm>
            <a:off x="6748095" y="7320028"/>
            <a:ext cx="2617365" cy="757271"/>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b="1" dirty="0">
                <a:solidFill>
                  <a:schemeClr val="accent2"/>
                </a:solidFill>
                <a:latin typeface="Segoe UI Semibold"/>
                <a:cs typeface="Segoe UI Semibold"/>
              </a:rPr>
              <a:t>What our customers are saying</a:t>
            </a:r>
          </a:p>
        </p:txBody>
      </p:sp>
      <p:sp>
        <p:nvSpPr>
          <p:cNvPr id="45" name="Text Placeholder 17">
            <a:extLst>
              <a:ext uri="{FF2B5EF4-FFF2-40B4-BE49-F238E27FC236}">
                <a16:creationId xmlns:a16="http://schemas.microsoft.com/office/drawing/2014/main" id="{AEB8ED05-EA3F-AD48-ABCA-7EEAE6142717}"/>
              </a:ext>
            </a:extLst>
          </p:cNvPr>
          <p:cNvSpPr txBox="1">
            <a:spLocks/>
          </p:cNvSpPr>
          <p:nvPr/>
        </p:nvSpPr>
        <p:spPr>
          <a:xfrm>
            <a:off x="6754585" y="10573160"/>
            <a:ext cx="2618265" cy="304133"/>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r">
              <a:lnSpc>
                <a:spcPct val="100000"/>
              </a:lnSpc>
              <a:buNone/>
            </a:pPr>
            <a:r>
              <a:rPr lang="en-US" sz="1200" dirty="0">
                <a:solidFill>
                  <a:schemeClr val="accent3"/>
                </a:solidFill>
                <a:latin typeface="Segoe UI"/>
                <a:cs typeface="Segoe UI"/>
              </a:rPr>
              <a:t>–  Director of Security, SHI International</a:t>
            </a:r>
          </a:p>
        </p:txBody>
      </p:sp>
      <p:sp>
        <p:nvSpPr>
          <p:cNvPr id="46" name="Title 2">
            <a:extLst>
              <a:ext uri="{FF2B5EF4-FFF2-40B4-BE49-F238E27FC236}">
                <a16:creationId xmlns:a16="http://schemas.microsoft.com/office/drawing/2014/main" id="{0604A85E-BB22-9E4A-AD15-9D46C1AB1B3E}"/>
              </a:ext>
            </a:extLst>
          </p:cNvPr>
          <p:cNvSpPr txBox="1">
            <a:spLocks/>
          </p:cNvSpPr>
          <p:nvPr/>
        </p:nvSpPr>
        <p:spPr>
          <a:xfrm>
            <a:off x="463095" y="2240279"/>
            <a:ext cx="4566106" cy="2058460"/>
          </a:xfrm>
          <a:prstGeom prst="rect">
            <a:avLst/>
          </a:prstGeom>
        </p:spPr>
        <p:txBody>
          <a:bodyPr vert="horz" wrap="square" lIns="118312" tIns="59156" rIns="118312" bIns="59156" rtlCol="0" anchor="ctr"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3500" dirty="0">
                <a:solidFill>
                  <a:schemeClr val="accent2"/>
                </a:solidFill>
                <a:latin typeface="Segoe UI Semibold"/>
                <a:cs typeface="Segoe UI Semibold"/>
              </a:rPr>
              <a:t>Enterprise phishing simulation in your Azure tenant — no per-user licensing.</a:t>
            </a:r>
          </a:p>
        </p:txBody>
      </p:sp>
      <p:sp>
        <p:nvSpPr>
          <p:cNvPr id="7" name="Footer Placeholder 42">
            <a:extLst>
              <a:ext uri="{FF2B5EF4-FFF2-40B4-BE49-F238E27FC236}">
                <a16:creationId xmlns:a16="http://schemas.microsoft.com/office/drawing/2014/main" id="{77C3CD52-05F0-44EA-8E81-9C8A3EB5FBAC}"/>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the Microsoft Commercial Marketplace</a:t>
            </a:r>
          </a:p>
        </p:txBody>
      </p:sp>
      <p:pic>
        <p:nvPicPr>
          <p:cNvPr id="6" name="Picture 5">
            <a:extLst>
              <a:ext uri="{FF2B5EF4-FFF2-40B4-BE49-F238E27FC236}">
                <a16:creationId xmlns:a16="http://schemas.microsoft.com/office/drawing/2014/main" id="{DE777049-B07D-71F7-1411-18A8F534FB0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pic>
        <p:nvPicPr>
          <p:cNvPr id="9" name="Picture 8">
            <a:extLst>
              <a:ext uri="{FF2B5EF4-FFF2-40B4-BE49-F238E27FC236}">
                <a16:creationId xmlns:a16="http://schemas.microsoft.com/office/drawing/2014/main" id="{36B70141-D2CE-CBBC-22E6-6616D7B871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1916" y="256227"/>
            <a:ext cx="2432701" cy="1159196"/>
          </a:xfrm>
          <a:prstGeom prst="rect">
            <a:avLst/>
          </a:prstGeom>
        </p:spPr>
      </p:pic>
    </p:spTree>
    <p:extLst>
      <p:ext uri="{BB962C8B-B14F-4D97-AF65-F5344CB8AC3E}">
        <p14:creationId xmlns:p14="http://schemas.microsoft.com/office/powerpoint/2010/main" val="157161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161D76-CED7-4567-A16A-B1AE83308EFC}"/>
              </a:ext>
            </a:extLst>
          </p:cNvPr>
          <p:cNvSpPr/>
          <p:nvPr/>
        </p:nvSpPr>
        <p:spPr>
          <a:xfrm>
            <a:off x="4871450" y="0"/>
            <a:ext cx="5195871" cy="39231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0697797-1A35-4FB1-8C72-755B67970AD9}"/>
              </a:ext>
            </a:extLst>
          </p:cNvPr>
          <p:cNvSpPr/>
          <p:nvPr/>
        </p:nvSpPr>
        <p:spPr>
          <a:xfrm>
            <a:off x="7349067" y="3970528"/>
            <a:ext cx="2709333" cy="155505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white overlay">
            <a:extLst>
              <a:ext uri="{FF2B5EF4-FFF2-40B4-BE49-F238E27FC236}">
                <a16:creationId xmlns:a16="http://schemas.microsoft.com/office/drawing/2014/main" id="{2B1B3D5B-A7D4-4F0A-80EA-F8F6C656DDA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4831762" y="-73964"/>
            <a:ext cx="4518046" cy="4052395"/>
          </a:xfrm>
          <a:prstGeom prst="rect">
            <a:avLst/>
          </a:prstGeom>
        </p:spPr>
      </p:pic>
      <p:sp>
        <p:nvSpPr>
          <p:cNvPr id="9" name="mask">
            <a:extLst>
              <a:ext uri="{FF2B5EF4-FFF2-40B4-BE49-F238E27FC236}">
                <a16:creationId xmlns:a16="http://schemas.microsoft.com/office/drawing/2014/main" id="{8BD93B3D-C4A3-4F30-895B-639C0F539CC2}"/>
              </a:ext>
            </a:extLst>
          </p:cNvPr>
          <p:cNvSpPr/>
          <p:nvPr/>
        </p:nvSpPr>
        <p:spPr>
          <a:xfrm>
            <a:off x="938" y="0"/>
            <a:ext cx="10059771" cy="13029840"/>
          </a:xfrm>
          <a:custGeom>
            <a:avLst/>
            <a:gdLst>
              <a:gd name="connsiteX0" fmla="*/ 7771898 w 7774910"/>
              <a:gd name="connsiteY0" fmla="*/ 3034038 h 10070391"/>
              <a:gd name="connsiteX1" fmla="*/ 5415575 w 7774910"/>
              <a:gd name="connsiteY1" fmla="*/ 3034038 h 10070391"/>
              <a:gd name="connsiteX2" fmla="*/ 3771221 w 7774910"/>
              <a:gd name="connsiteY2" fmla="*/ 1395607 h 10070391"/>
              <a:gd name="connsiteX3" fmla="*/ 3771221 w 7774910"/>
              <a:gd name="connsiteY3" fmla="*/ 0 h 10070391"/>
              <a:gd name="connsiteX4" fmla="*/ 0 w 7774910"/>
              <a:gd name="connsiteY4" fmla="*/ 0 h 10070391"/>
              <a:gd name="connsiteX5" fmla="*/ 0 w 7774910"/>
              <a:gd name="connsiteY5" fmla="*/ 10070392 h 10070391"/>
              <a:gd name="connsiteX6" fmla="*/ 7774911 w 7774910"/>
              <a:gd name="connsiteY6" fmla="*/ 10070392 h 10070391"/>
              <a:gd name="connsiteX7" fmla="*/ 7774911 w 7774910"/>
              <a:gd name="connsiteY7" fmla="*/ 0 h 10070391"/>
              <a:gd name="connsiteX8" fmla="*/ 7771898 w 7774910"/>
              <a:gd name="connsiteY8" fmla="*/ 3034038 h 10070391"/>
              <a:gd name="connsiteX9" fmla="*/ 7771898 w 7774910"/>
              <a:gd name="connsiteY9" fmla="*/ 4270277 h 10070391"/>
              <a:gd name="connsiteX10" fmla="*/ 7768383 w 7774910"/>
              <a:gd name="connsiteY10" fmla="*/ 4273293 h 10070391"/>
              <a:gd name="connsiteX11" fmla="*/ 6623109 w 7774910"/>
              <a:gd name="connsiteY11" fmla="*/ 4273293 h 10070391"/>
              <a:gd name="connsiteX12" fmla="*/ 5726371 w 7774910"/>
              <a:gd name="connsiteY12" fmla="*/ 3375399 h 10070391"/>
              <a:gd name="connsiteX13" fmla="*/ 6021602 w 7774910"/>
              <a:gd name="connsiteY13" fmla="*/ 3087328 h 10070391"/>
              <a:gd name="connsiteX14" fmla="*/ 7771898 w 7774910"/>
              <a:gd name="connsiteY14" fmla="*/ 3087328 h 10070391"/>
              <a:gd name="connsiteX15" fmla="*/ 7771898 w 7774910"/>
              <a:gd name="connsiteY15" fmla="*/ 4270277 h 10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4910" h="10070391">
                <a:moveTo>
                  <a:pt x="7771898" y="3034038"/>
                </a:moveTo>
                <a:lnTo>
                  <a:pt x="5415575" y="3034038"/>
                </a:lnTo>
                <a:lnTo>
                  <a:pt x="3771221" y="1395607"/>
                </a:lnTo>
                <a:lnTo>
                  <a:pt x="3771221" y="0"/>
                </a:lnTo>
                <a:lnTo>
                  <a:pt x="0" y="0"/>
                </a:lnTo>
                <a:lnTo>
                  <a:pt x="0" y="10070392"/>
                </a:lnTo>
                <a:lnTo>
                  <a:pt x="7774911" y="10070392"/>
                </a:lnTo>
                <a:lnTo>
                  <a:pt x="7774911" y="0"/>
                </a:lnTo>
                <a:lnTo>
                  <a:pt x="7771898" y="3034038"/>
                </a:lnTo>
                <a:close/>
                <a:moveTo>
                  <a:pt x="7771898" y="4270277"/>
                </a:moveTo>
                <a:lnTo>
                  <a:pt x="7768383" y="4273293"/>
                </a:lnTo>
                <a:lnTo>
                  <a:pt x="6623109" y="4273293"/>
                </a:lnTo>
                <a:lnTo>
                  <a:pt x="5726371" y="3375399"/>
                </a:lnTo>
                <a:lnTo>
                  <a:pt x="6021602" y="3087328"/>
                </a:lnTo>
                <a:lnTo>
                  <a:pt x="7771898" y="3087328"/>
                </a:lnTo>
                <a:lnTo>
                  <a:pt x="7771898" y="4270277"/>
                </a:lnTo>
                <a:close/>
              </a:path>
            </a:pathLst>
          </a:custGeom>
          <a:solidFill>
            <a:schemeClr val="accent6"/>
          </a:solidFill>
          <a:ln w="5021" cap="flat">
            <a:noFill/>
            <a:prstDash val="solid"/>
            <a:miter/>
          </a:ln>
        </p:spPr>
        <p:txBody>
          <a:bodyPr rtlCol="0" anchor="ctr"/>
          <a:lstStyle/>
          <a:p>
            <a:endParaRPr lang="en-CR" sz="3359"/>
          </a:p>
        </p:txBody>
      </p:sp>
      <p:sp>
        <p:nvSpPr>
          <p:cNvPr id="10" name="Title 3">
            <a:extLst>
              <a:ext uri="{FF2B5EF4-FFF2-40B4-BE49-F238E27FC236}">
                <a16:creationId xmlns:a16="http://schemas.microsoft.com/office/drawing/2014/main" id="{2E2681BC-17CB-45B9-98E2-D8CD4E9D19AA}"/>
              </a:ext>
            </a:extLst>
          </p:cNvPr>
          <p:cNvSpPr txBox="1">
            <a:spLocks/>
          </p:cNvSpPr>
          <p:nvPr/>
        </p:nvSpPr>
        <p:spPr>
          <a:xfrm>
            <a:off x="463094" y="634979"/>
            <a:ext cx="3651156" cy="1169551"/>
          </a:xfrm>
          <a:prstGeom prst="rect">
            <a:avLst/>
          </a:prstGeom>
          <a:noFill/>
        </p:spPr>
        <p:txBody>
          <a:bodyPr vert="horz" wrap="square" lIns="91440" tIns="45720" rIns="91440" bIns="45720" rtlCol="0" anchor="ctr" anchorCtr="0">
            <a:spAutoFit/>
          </a:bodyPr>
          <a:lstStyle>
            <a:lvl1pPr algn="l" defTabSz="1005840" rtl="0" eaLnBrk="1" latinLnBrk="0" hangingPunct="1">
              <a:lnSpc>
                <a:spcPct val="90000"/>
              </a:lnSpc>
              <a:spcBef>
                <a:spcPct val="0"/>
              </a:spcBef>
              <a:buNone/>
              <a:defRPr sz="3882" kern="1200">
                <a:solidFill>
                  <a:schemeClr val="tx1"/>
                </a:solidFill>
                <a:latin typeface="+mj-lt"/>
                <a:ea typeface="+mj-ea"/>
                <a:cs typeface="+mj-cs"/>
              </a:defRPr>
            </a:lvl1pPr>
          </a:lstStyle>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Why</a:t>
            </a:r>
          </a:p>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Microsoft Azure? </a:t>
            </a:r>
          </a:p>
        </p:txBody>
      </p:sp>
      <p:pic>
        <p:nvPicPr>
          <p:cNvPr id="11" name="Graphic 10">
            <a:extLst>
              <a:ext uri="{FF2B5EF4-FFF2-40B4-BE49-F238E27FC236}">
                <a16:creationId xmlns:a16="http://schemas.microsoft.com/office/drawing/2014/main" id="{267B6411-A0B7-417A-95CA-F218B06A95C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900000" flipH="1">
            <a:off x="7146010" y="3724479"/>
            <a:ext cx="509008" cy="509008"/>
          </a:xfrm>
          <a:prstGeom prst="rect">
            <a:avLst/>
          </a:prstGeom>
        </p:spPr>
      </p:pic>
      <p:pic>
        <p:nvPicPr>
          <p:cNvPr id="12" name="Graphic 11">
            <a:extLst>
              <a:ext uri="{FF2B5EF4-FFF2-40B4-BE49-F238E27FC236}">
                <a16:creationId xmlns:a16="http://schemas.microsoft.com/office/drawing/2014/main" id="{503E4843-C10D-4107-B52B-AAED8199E80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flipH="1">
            <a:off x="8600790" y="5608102"/>
            <a:ext cx="1456673" cy="1456673"/>
          </a:xfrm>
          <a:prstGeom prst="rect">
            <a:avLst/>
          </a:prstGeom>
        </p:spPr>
      </p:pic>
      <p:cxnSp>
        <p:nvCxnSpPr>
          <p:cNvPr id="13" name="Straight Connector 12">
            <a:extLst>
              <a:ext uri="{FF2B5EF4-FFF2-40B4-BE49-F238E27FC236}">
                <a16:creationId xmlns:a16="http://schemas.microsoft.com/office/drawing/2014/main" id="{8C7BBEDA-947B-46F5-B18D-394302D8BAFB}"/>
              </a:ext>
            </a:extLst>
          </p:cNvPr>
          <p:cNvCxnSpPr>
            <a:cxnSpLocks/>
          </p:cNvCxnSpPr>
          <p:nvPr/>
        </p:nvCxnSpPr>
        <p:spPr>
          <a:xfrm>
            <a:off x="5633325" y="2941529"/>
            <a:ext cx="4433996" cy="453639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321308-5D25-4CA6-BF4C-577494B68CE2}"/>
              </a:ext>
            </a:extLst>
          </p:cNvPr>
          <p:cNvCxnSpPr>
            <a:cxnSpLocks/>
          </p:cNvCxnSpPr>
          <p:nvPr/>
        </p:nvCxnSpPr>
        <p:spPr>
          <a:xfrm>
            <a:off x="2847119" y="0"/>
            <a:ext cx="913979" cy="864585"/>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9C9CC8AC-0E07-4307-AB23-A9BFE21FD8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flipH="1">
            <a:off x="3038203" y="2"/>
            <a:ext cx="1783700" cy="1783700"/>
          </a:xfrm>
          <a:prstGeom prst="rect">
            <a:avLst/>
          </a:prstGeom>
        </p:spPr>
      </p:pic>
      <p:pic>
        <p:nvPicPr>
          <p:cNvPr id="71" name="Graphic 70">
            <a:extLst>
              <a:ext uri="{FF2B5EF4-FFF2-40B4-BE49-F238E27FC236}">
                <a16:creationId xmlns:a16="http://schemas.microsoft.com/office/drawing/2014/main" id="{CCC8357B-784B-4718-ABE3-539CC7B3962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6851368" y="4497652"/>
            <a:ext cx="1217191" cy="1217191"/>
          </a:xfrm>
          <a:prstGeom prst="rect">
            <a:avLst/>
          </a:prstGeom>
        </p:spPr>
      </p:pic>
      <p:sp>
        <p:nvSpPr>
          <p:cNvPr id="4" name="Footer Placeholder 42">
            <a:extLst>
              <a:ext uri="{FF2B5EF4-FFF2-40B4-BE49-F238E27FC236}">
                <a16:creationId xmlns:a16="http://schemas.microsoft.com/office/drawing/2014/main" id="{DA965B41-5A32-48FB-A3E5-2174FFAA237B}"/>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the Microsoft Commercial Marketplace</a:t>
            </a:r>
          </a:p>
        </p:txBody>
      </p:sp>
      <p:sp>
        <p:nvSpPr>
          <p:cNvPr id="19" name="Text Placeholder 6">
            <a:extLst>
              <a:ext uri="{FF2B5EF4-FFF2-40B4-BE49-F238E27FC236}">
                <a16:creationId xmlns:a16="http://schemas.microsoft.com/office/drawing/2014/main" id="{BAFEAB3C-9D0D-4A70-93EE-C81501BB9B3D}"/>
              </a:ext>
            </a:extLst>
          </p:cNvPr>
          <p:cNvSpPr txBox="1">
            <a:spLocks/>
          </p:cNvSpPr>
          <p:nvPr/>
        </p:nvSpPr>
        <p:spPr>
          <a:xfrm>
            <a:off x="457200" y="2187134"/>
            <a:ext cx="5002183" cy="9022867"/>
          </a:xfrm>
          <a:prstGeom prst="rect">
            <a:avLst/>
          </a:prstGeom>
          <a:noFill/>
        </p:spPr>
        <p:txBody>
          <a:bodyPr vert="horz" wrap="square" lIns="118312" tIns="59156" rIns="118312" bIns="59156" rtlCol="0" anchor="t" anchorCtr="0">
            <a:spAutoFit/>
          </a:bodyPr>
          <a:lstStyle>
            <a:lvl1pPr marL="0" indent="0" algn="l" defTabSz="777240" rtl="0" eaLnBrk="1" latinLnBrk="0" hangingPunct="1">
              <a:lnSpc>
                <a:spcPct val="120000"/>
              </a:lnSpc>
              <a:spcBef>
                <a:spcPts val="850"/>
              </a:spcBef>
              <a:buFont typeface="Arial" panose="020B0604020202020204" pitchFamily="34" charset="0"/>
              <a:buNone/>
              <a:defRPr sz="900" b="0" i="0" kern="1200">
                <a:solidFill>
                  <a:schemeClr val="tx2"/>
                </a:solidFill>
                <a:latin typeface="+mn-lt"/>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811" b="1" dirty="0">
                <a:solidFill>
                  <a:schemeClr val="accent2"/>
                </a:solidFill>
                <a:latin typeface="Segoe UI Semibold" panose="020B0502040204020203" pitchFamily="34" charset="0"/>
                <a:cs typeface="Segoe UI Semibold" panose="020B0502040204020203" pitchFamily="34" charset="0"/>
              </a:rPr>
              <a:t>Be future-ready</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Continuous innovation from Microsoft supports your development today, and your product visions for tomorrow. With 1,000+ new capabilities in the past year, you can build on the latest advancements in AI, blockchain, Kubernetes, containers, and databases to keep you ahead of the curve.
Our enterprise grade analytics solution outperforms the competition, costs less, and is fully compatible with your existing development, BI, and data-science tools</a:t>
            </a:r>
          </a:p>
          <a:p>
            <a:r>
              <a:rPr lang="en-US" sz="1811" b="1" dirty="0">
                <a:solidFill>
                  <a:schemeClr val="accent2"/>
                </a:solidFill>
                <a:latin typeface="Segoe UI Semibold" panose="020B0502040204020203" pitchFamily="34" charset="0"/>
                <a:cs typeface="Segoe UI Semibold" panose="020B0502040204020203" pitchFamily="34" charset="0"/>
              </a:rPr>
              <a:t>Operate hybrid seamlessly</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On-premises, in the cloud, and at the edge—we’ll meet you where you are. Integrate and manage your environments with tools and services designed for hybrid cloud.
Enhance security, simplify access, and set smart policies across your different environments with a single-identity platform trusted by 90% of enterprises globally.</a:t>
            </a:r>
          </a:p>
          <a:p>
            <a:r>
              <a:rPr lang="en-US" sz="1811" b="1" dirty="0">
                <a:solidFill>
                  <a:schemeClr val="accent2"/>
                </a:solidFill>
                <a:latin typeface="Segoe UI Semibold" panose="020B0502040204020203" pitchFamily="34" charset="0"/>
                <a:cs typeface="Segoe UI Semibold" panose="020B0502040204020203" pitchFamily="34" charset="0"/>
              </a:rPr>
              <a:t>Build on your terms</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You have choices. With a commitment to open source and support for all languages and frameworks, build and deploy how you want to. Take advantage of the full-featured, integrated development environments with built-in support Visual Studio and Visual Studio Code, the most popular IDEs trusted by 15M+ developers.
We embrace open source, drive innovation through collaboration, and contribute back to the community.</a:t>
            </a:r>
          </a:p>
          <a:p>
            <a:r>
              <a:rPr lang="en-US" sz="1811" b="1" dirty="0">
                <a:solidFill>
                  <a:schemeClr val="accent2"/>
                </a:solidFill>
                <a:latin typeface="Segoe UI Semibold" panose="020B0502040204020203" pitchFamily="34" charset="0"/>
                <a:cs typeface="Segoe UI Semibold" panose="020B0502040204020203" pitchFamily="34" charset="0"/>
              </a:rPr>
              <a:t>Trust your cloud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Get security from the ground up, backed by a team of experts, and proactive compliance trusted by enterprises, governments, and startups.
With a $1B+ investment in security R&amp;D and 3,500 cybersecurity experts, security is foundational for Azure.</a:t>
            </a:r>
          </a:p>
        </p:txBody>
      </p:sp>
      <p:sp>
        <p:nvSpPr>
          <p:cNvPr id="22" name="Text Placeholder 9">
            <a:extLst>
              <a:ext uri="{FF2B5EF4-FFF2-40B4-BE49-F238E27FC236}">
                <a16:creationId xmlns:a16="http://schemas.microsoft.com/office/drawing/2014/main" id="{56A93D8D-47A6-D55B-7FB5-550E9C7330CF}"/>
              </a:ext>
            </a:extLst>
          </p:cNvPr>
          <p:cNvSpPr>
            <a:spLocks noGrp="1"/>
          </p:cNvSpPr>
          <p:nvPr/>
        </p:nvSpPr>
        <p:spPr>
          <a:xfrm>
            <a:off x="6116846" y="8214653"/>
            <a:ext cx="3431218" cy="3213350"/>
          </a:xfrm>
          <a:prstGeom prst="rect">
            <a:avLst/>
          </a:prstGeom>
        </p:spPr>
        <p:txBody>
          <a:bodyPr vert="horz" lIns="118312" tIns="59156" rIns="118312" bIns="59156" rtlCol="0" anchor="t">
            <a:noAutofit/>
          </a:bodyPr>
          <a:lstStyle>
            <a:lvl1pPr marL="0" indent="0" algn="l" defTabSz="777240" rtl="0" eaLnBrk="1" latinLnBrk="0" hangingPunct="1">
              <a:lnSpc>
                <a:spcPct val="120000"/>
              </a:lnSpc>
              <a:spcBef>
                <a:spcPts val="850"/>
              </a:spcBef>
              <a:buFont typeface="Arial" panose="020B0604020202020204" pitchFamily="34" charset="0"/>
              <a:buNone/>
              <a:defRPr sz="800" b="1" i="0" kern="1200">
                <a:solidFill>
                  <a:schemeClr val="bg1"/>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360" b="0" dirty="0">
                <a:solidFill>
                  <a:schemeClr val="accent3"/>
                </a:solidFill>
                <a:latin typeface="Segoe UI" panose="020B0502040204020203" pitchFamily="34" charset="0"/>
                <a:cs typeface="Segoe UI" panose="020B0502040204020203" pitchFamily="34" charset="0"/>
              </a:rPr>
              <a:t>Microsoft Azure is an ever-expanding set of cloud computing services to help your organization meet its business challenges. With Azure, your business or organization has the freedom to build, manage, and deploy applications on a massive, global network using your preferred tools and frameworks.</a:t>
            </a:r>
          </a:p>
          <a:p>
            <a:r>
              <a:rPr lang="en-US" sz="1360" dirty="0">
                <a:solidFill>
                  <a:schemeClr val="accent3"/>
                </a:solidFill>
                <a:latin typeface="Segoe UI Semibold" panose="020B0502040204020203" pitchFamily="34" charset="0"/>
                <a:cs typeface="Segoe UI Semibold" panose="020B0502040204020203" pitchFamily="34" charset="0"/>
              </a:rPr>
              <a:t>Learn more at </a:t>
            </a:r>
            <a:br>
              <a:rPr lang="en-US" sz="1360" dirty="0">
                <a:solidFill>
                  <a:schemeClr val="accent3"/>
                </a:solidFill>
                <a:latin typeface="Segoe UI Semibold" panose="020B0502040204020203" pitchFamily="34" charset="0"/>
                <a:cs typeface="Segoe UI Semibold" panose="020B0502040204020203" pitchFamily="34" charset="0"/>
              </a:rPr>
            </a:br>
            <a:r>
              <a:rPr lang="en-US" sz="1360" dirty="0">
                <a:solidFill>
                  <a:schemeClr val="accent3"/>
                </a:solidFill>
                <a:latin typeface="Segoe UI Semibold" panose="020B0502040204020203"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www.azure.com</a:t>
            </a:r>
            <a:endParaRPr lang="en-US" sz="1360" dirty="0">
              <a:solidFill>
                <a:schemeClr val="accent3"/>
              </a:solidFill>
              <a:latin typeface="Segoe UI Semibold" panose="020B0502040204020203" pitchFamily="34" charset="0"/>
              <a:cs typeface="Segoe UI Semibold" panose="020B0502040204020203" pitchFamily="34" charset="0"/>
            </a:endParaRPr>
          </a:p>
        </p:txBody>
      </p:sp>
      <p:pic>
        <p:nvPicPr>
          <p:cNvPr id="23" name="Picture 22">
            <a:extLst>
              <a:ext uri="{FF2B5EF4-FFF2-40B4-BE49-F238E27FC236}">
                <a16:creationId xmlns:a16="http://schemas.microsoft.com/office/drawing/2014/main" id="{139C84B8-DE0B-9267-2B59-1605B46E9A39}"/>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977921" y="7391593"/>
            <a:ext cx="2470245" cy="814575"/>
          </a:xfrm>
          <a:prstGeom prst="rect">
            <a:avLst/>
          </a:prstGeom>
        </p:spPr>
      </p:pic>
      <p:pic>
        <p:nvPicPr>
          <p:cNvPr id="5" name="Picture 4">
            <a:extLst>
              <a:ext uri="{FF2B5EF4-FFF2-40B4-BE49-F238E27FC236}">
                <a16:creationId xmlns:a16="http://schemas.microsoft.com/office/drawing/2014/main" id="{2421249C-1B87-9909-7DB8-9CE0BC25C3B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spTree>
    <p:extLst>
      <p:ext uri="{BB962C8B-B14F-4D97-AF65-F5344CB8AC3E}">
        <p14:creationId xmlns:p14="http://schemas.microsoft.com/office/powerpoint/2010/main" val="3537531139"/>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21" ma:contentTypeDescription="Create a new document." ma:contentTypeScope="" ma:versionID="793865e92bbee499408a8ba96aed041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72f253659a9477973f90084c70833318"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SearchProperties" minOccurs="0"/>
                <xsd:element ref="ns2:MediaServiceLocation" minOccurs="0"/>
                <xsd:element ref="ns2: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Props1.xml><?xml version="1.0" encoding="utf-8"?>
<ds:datastoreItem xmlns:ds="http://schemas.openxmlformats.org/officeDocument/2006/customXml" ds:itemID="{B99E4119-E7C9-4A47-9649-F10F26CD9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FDC5F5-3665-49CA-850E-D0A094065CF0}">
  <ds:schemaRefs>
    <ds:schemaRef ds:uri="http://schemas.microsoft.com/sharepoint/v3/contenttype/forms"/>
  </ds:schemaRefs>
</ds:datastoreItem>
</file>

<file path=customXml/itemProps3.xml><?xml version="1.0" encoding="utf-8"?>
<ds:datastoreItem xmlns:ds="http://schemas.openxmlformats.org/officeDocument/2006/customXml" ds:itemID="{02413775-34E8-4CFE-A0F9-ED66D3F951B6}">
  <ds:schemaRefs>
    <ds:schemaRef ds:uri="http://www.w3.org/XML/1998/namespace"/>
    <ds:schemaRef ds:uri="http://purl.org/dc/dcmitype/"/>
    <ds:schemaRef ds:uri="http://purl.org/dc/elements/1.1/"/>
    <ds:schemaRef ds:uri="6004cae4-eee9-418b-9208-f6942056d00a"/>
    <ds:schemaRef ds:uri="http://purl.org/dc/terms/"/>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c3186358-1d40-4d07-a51c-fc7f57eac3ac"/>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1313</TotalTime>
  <Words>643</Words>
  <Application>Microsoft Office PowerPoint</Application>
  <PresentationFormat>Custom</PresentationFormat>
  <Paragraphs>25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Montserrat ExtraLight</vt:lpstr>
      <vt:lpstr>Segoe UI</vt:lpstr>
      <vt:lpstr>Segoe UI Semibold</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17</cp:revision>
  <cp:lastPrinted>2019-06-14T16:26:52Z</cp:lastPrinted>
  <dcterms:created xsi:type="dcterms:W3CDTF">2013-03-25T02:44:56Z</dcterms:created>
  <dcterms:modified xsi:type="dcterms:W3CDTF">2026-05-04T16:26:21Z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