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40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65760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" y="36576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</a:t>
            </a:r>
            <a:endParaRPr lang="en-US" sz="1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7315200" y="1188720"/>
            <a:ext cx="1463040" cy="14630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137160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[CUSTOMER NAME]</a:t>
            </a:r>
            <a:endParaRPr lang="en-US" sz="4600" dirty="0"/>
          </a:p>
        </p:txBody>
      </p:sp>
      <p:sp>
        <p:nvSpPr>
          <p:cNvPr id="6" name="Text 2"/>
          <p:cNvSpPr/>
          <p:nvPr/>
        </p:nvSpPr>
        <p:spPr>
          <a:xfrm>
            <a:off x="4572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SAT opportunity for [PARTNER NAME]</a:t>
            </a:r>
            <a:endParaRPr lang="en-US" sz="2000" dirty="0"/>
          </a:p>
        </p:txBody>
      </p:sp>
      <p:sp>
        <p:nvSpPr>
          <p:cNvPr id="7" name="Shape 3"/>
          <p:cNvSpPr/>
          <p:nvPr/>
        </p:nvSpPr>
        <p:spPr>
          <a:xfrm>
            <a:off x="457200" y="3566160"/>
            <a:ext cx="1463040" cy="36576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457200" y="3657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BRIEF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457200" y="39502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[PARTNER SALES LEAD]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57200" y="4297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[Incumbent SAT vendor] today — replacement motion via AWS CPPO or Azure MPO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[CUSTOMER] fits the HailBytes SAT ICP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 your customer against five buying triggers. The more they hit, the stronger the lead.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4023360" cy="292608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4023360" cy="73152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783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Company snapshot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221284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91640" y="22128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[Customer's industry and segment]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40080" y="257860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691640" y="2578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[Customer's headcount, geographic footprint, distributed-workforce profile]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40080" y="294436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91640" y="294436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[Sensitive data category — PHI, PII, PCI, IP]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40080" y="331012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691640" y="331012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[Growth signals — headcount growth, hiring velocity, expansion plans]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40080" y="367588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91640" y="36758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[Compliance posture — SOC 2, HIPAA, PCI, NIST]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0080" y="404164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691640" y="40416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[Current SAT spend / incumbent vendor / renewal date]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1600200"/>
            <a:ext cx="40233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663440" y="1600200"/>
            <a:ext cx="402336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846320" y="17830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 we look for — and [CUSTOMER] has</a:t>
            </a:r>
            <a:endParaRPr lang="en-US" sz="1600" dirty="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286000"/>
            <a:ext cx="201168" cy="20116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5138928" y="2240280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Per-seat SAT renewal coming up → 30–80% savings on the table</a:t>
            </a:r>
            <a:endParaRPr lang="en-US" sz="1050" dirty="0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706624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5138928" y="2660904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[Sensitive data type] → training data should stay inside customer's compliance boundary</a:t>
            </a:r>
            <a:endParaRPr lang="en-US" sz="1050" dirty="0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127248"/>
            <a:ext cx="201168" cy="201168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5138928" y="3081528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AWS- or Azure-committed cloud footprint → Marketplace + CPPO or MPO procurement ready</a:t>
            </a:r>
            <a:endParaRPr lang="en-US" sz="1050" dirty="0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547872"/>
            <a:ext cx="201168" cy="20116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5138928" y="3502152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headcount → per-seat SAT bill scaling faster than security budget</a:t>
            </a:r>
            <a:endParaRPr lang="en-US" sz="1050" dirty="0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968496"/>
            <a:ext cx="201168" cy="201168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138928" y="3922776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Failed phishing test, audit finding, or board mandate → SAT effectiveness on the agenda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33" name="Text 26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per-seat SAT delivers — and what it doesn't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Per-seat SAT vendors deliver simulations and training — but they meter every employee, custody click data, and lock customers into a multi-year SaaS contract.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4023360" cy="288036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91440" cy="28803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828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PER-SEAT SAT COVERS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85800" y="2103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you're paying for today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42616"/>
            <a:ext cx="228600" cy="228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05840" y="26060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simulations with prebuilt templates</a:t>
            </a:r>
            <a:endParaRPr lang="en-US" sz="1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99816"/>
            <a:ext cx="228600" cy="228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05840" y="30632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modules with completion tracking</a:t>
            </a:r>
            <a:endParaRPr lang="en-US" sz="11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557016"/>
            <a:ext cx="228600" cy="2286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05840" y="35204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 and department reporting dashboards</a:t>
            </a:r>
            <a:endParaRPr lang="en-US" sz="11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014216"/>
            <a:ext cx="228600" cy="2286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05840" y="39776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evidence for SOC 2, HIPAA, PCI</a:t>
            </a:r>
            <a:endParaRPr lang="en-US" sz="1100" dirty="0"/>
          </a:p>
        </p:txBody>
      </p:sp>
      <p:sp>
        <p:nvSpPr>
          <p:cNvPr id="16" name="Shape 10"/>
          <p:cNvSpPr/>
          <p:nvPr/>
        </p:nvSpPr>
        <p:spPr>
          <a:xfrm>
            <a:off x="4663440" y="1691640"/>
            <a:ext cx="4023360" cy="28803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1"/>
          <p:cNvSpPr/>
          <p:nvPr/>
        </p:nvSpPr>
        <p:spPr>
          <a:xfrm>
            <a:off x="4663440" y="1691640"/>
            <a:ext cx="91440" cy="2880360"/>
          </a:xfrm>
          <a:prstGeom prst="rect">
            <a:avLst/>
          </a:prstGeom>
          <a:solidFill>
            <a:srgbClr val="E8A33D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2"/>
          <p:cNvSpPr/>
          <p:nvPr/>
        </p:nvSpPr>
        <p:spPr>
          <a:xfrm>
            <a:off x="4892040" y="1828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SAT ADDS</a:t>
            </a:r>
            <a:endParaRPr lang="en-US" sz="1000" dirty="0"/>
          </a:p>
        </p:txBody>
      </p:sp>
      <p:sp>
        <p:nvSpPr>
          <p:cNvPr id="19" name="Text 13"/>
          <p:cNvSpPr/>
          <p:nvPr/>
        </p:nvSpPr>
        <p:spPr>
          <a:xfrm>
            <a:off x="4892040" y="2103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per-seat vendors don't</a:t>
            </a:r>
            <a:endParaRPr lang="en-US" sz="16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2642616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212080" y="26060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Per-compute pricing — $0.24 / vCPU / hour instead of per-seat</a:t>
            </a:r>
            <a:endParaRPr lang="en-US" sz="11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3099816"/>
            <a:ext cx="228600" cy="22860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212080" y="30632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Self-hosted in the customer's own AWS or Azure tenant — click events never leave</a:t>
            </a:r>
            <a:endParaRPr lang="en-US" sz="11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3557016"/>
            <a:ext cx="228600" cy="22860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212080" y="35204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Source-available templates — fork and customize, no NDA</a:t>
            </a:r>
            <a:endParaRPr lang="en-US" sz="110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4014216"/>
            <a:ext cx="228600" cy="22860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5212080" y="39776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billing — draws down AWS EDP or Microsoft MACC commit</a:t>
            </a:r>
            <a:endParaRPr lang="en-US" sz="1100" dirty="0"/>
          </a:p>
        </p:txBody>
      </p:sp>
      <p:sp>
        <p:nvSpPr>
          <p:cNvPr id="28" name="Text 18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29" name="Text 19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pitch [PARTNER] takes in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short narrative your AE can run in fifteen minutes — built on what [CUSTOMER] already cares about.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65176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265176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7556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HOOK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 with the renewal they're about to face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[Incumbent SAT vendor] renewal is coming. [Headcount growth] means the price is going up. [Sensitive data] sits in their SaaS database. We replace the platform at 70%+ less cost, in your own cloud — same simulations, same training, your data.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246120" y="1691640"/>
            <a:ext cx="265176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46120" y="1691640"/>
            <a:ext cx="265176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29000" y="17556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FRAME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29000" y="23317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Position HailBytes SAT next to their incumbent, not on a feature war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29000" y="3154680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Their incumbent does the same campaigns and training. The difference is the bill, the deployment model, and where the data lives. Same outcome, very different procurement story.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035040" y="1668780"/>
            <a:ext cx="265176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035040" y="1691640"/>
            <a:ext cx="265176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17920" y="17556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ASK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17920" y="23317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Offer the two-week pilot, not a sales process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17920" y="3154680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 us a user list and a target inbox. We deploy in their AWS or Azure tenant. In two weeks we hand back a baseline campaign report they can compare side-by-side with their incumbent. If the numbers don't beat it, we both move on.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57200" y="4617720"/>
            <a:ext cx="8229600" cy="164592"/>
          </a:xfrm>
          <a:prstGeom prst="rect">
            <a:avLst/>
          </a:prstGeom>
          <a:solidFill>
            <a:srgbClr val="E8A33D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Procurement mirrors the marketplace channel they already know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how does this land on [CUSTOMER]'s cloud bill? AWS Channel Partner Private Offer (CPPO) or Azure Multiparty Private Offer (MPO).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94360" y="178308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792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840" y="1938528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Authorize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HailBytes (ISV) issues a Resale Authorization to [PARTNER] on AWS Marketplace (CPPO) or extends a Multiparty Private Offer on Azure Marketplace (MPO) at the agreed wholesale price.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697480" y="178308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697480" y="1792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960" y="1938528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56032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Create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2560320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[PARTNER] creates the customer-facing offer — sets the price, contract length, and any bundled services.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800600" y="178308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4800600" y="1792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938528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66344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Accept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4663440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[CUSTOMER] accepts in their AWS or Azure console. Subscription lands on their existing cloud bill — [PARTNER] is the seller of record.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903720" y="178308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6903720" y="1792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676656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Disburse</a:t>
            </a:r>
            <a:endParaRPr lang="en-US" sz="1800" dirty="0"/>
          </a:p>
        </p:txBody>
      </p:sp>
      <p:sp>
        <p:nvSpPr>
          <p:cNvPr id="22" name="Text 17"/>
          <p:cNvSpPr/>
          <p:nvPr/>
        </p:nvSpPr>
        <p:spPr>
          <a:xfrm>
            <a:off x="6766560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marketplace bills [CUSTOMER] and pays both parties simultaneously — HailBytes the wholesale price, [PARTNER] the markup. CPPO spend draws down AWS EDP; MPO spend draws down Microsoft MACC.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457200" y="4114800"/>
            <a:ext cx="2651760" cy="68580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594360" y="413308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CPPO / MPO  CLOUD-NATIVE CHANNEL MOTION</a:t>
            </a:r>
            <a:r>
              <a:rPr lang="en-US" sz="8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594360" y="44348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mechanism the customer's other security vendors already use. Familiar workflow for [CUSTOMER] procurement.</a:t>
            </a:r>
            <a:endParaRPr lang="en-US" sz="850" dirty="0"/>
          </a:p>
        </p:txBody>
      </p:sp>
      <p:sp>
        <p:nvSpPr>
          <p:cNvPr id="26" name="Shape 21"/>
          <p:cNvSpPr/>
          <p:nvPr/>
        </p:nvSpPr>
        <p:spPr>
          <a:xfrm>
            <a:off x="3246120" y="4114800"/>
            <a:ext cx="2651760" cy="68580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2"/>
          <p:cNvSpPr/>
          <p:nvPr/>
        </p:nvSpPr>
        <p:spPr>
          <a:xfrm>
            <a:off x="3383280" y="413308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EDP / MACC  COUNTS TOWARD CLOUD COMMIT</a:t>
            </a:r>
            <a:r>
              <a:rPr lang="en-US" sz="8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500" dirty="0"/>
          </a:p>
        </p:txBody>
      </p:sp>
      <p:sp>
        <p:nvSpPr>
          <p:cNvPr id="28" name="Text 23"/>
          <p:cNvSpPr/>
          <p:nvPr/>
        </p:nvSpPr>
        <p:spPr>
          <a:xfrm>
            <a:off x="3383280" y="44348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CPPO purchases draw down AWS EDP commit; MPO purchases draw down Microsoft Azure Consumption Commitment (MACC).</a:t>
            </a:r>
            <a:endParaRPr lang="en-US" sz="850" dirty="0"/>
          </a:p>
        </p:txBody>
      </p:sp>
      <p:sp>
        <p:nvSpPr>
          <p:cNvPr id="29" name="Shape 24"/>
          <p:cNvSpPr/>
          <p:nvPr/>
        </p:nvSpPr>
        <p:spPr>
          <a:xfrm>
            <a:off x="6035040" y="4114800"/>
            <a:ext cx="2651760" cy="68580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5"/>
          <p:cNvSpPr/>
          <p:nvPr/>
        </p:nvSpPr>
        <p:spPr>
          <a:xfrm>
            <a:off x="6172200" y="413308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</a:t>
            </a:r>
            <a:r>
              <a:rPr lang="en-US" sz="8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NEW MSA OR LEGAL REVIEW</a:t>
            </a:r>
            <a:endParaRPr lang="en-US" sz="1500" dirty="0"/>
          </a:p>
        </p:txBody>
      </p:sp>
      <p:sp>
        <p:nvSpPr>
          <p:cNvPr id="31" name="Text 26"/>
          <p:cNvSpPr/>
          <p:nvPr/>
        </p:nvSpPr>
        <p:spPr>
          <a:xfrm>
            <a:off x="6172200" y="44348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Customer's AWS or Azure account, customer's terms. Standard marketplace contract — no fresh legal review.</a:t>
            </a:r>
            <a:endParaRPr lang="en-US" sz="850" dirty="0"/>
          </a:p>
        </p:txBody>
      </p:sp>
      <p:sp>
        <p:nvSpPr>
          <p:cNvPr id="32" name="Text 27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33" name="Text 28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PoC plan — scoped to [CUSTOMER]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weeks. [CUSTOMER] hands us a seed user list; we hand back a baseline campaign their CISO can compare to incumbent results.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92024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0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2148840"/>
            <a:ext cx="1920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4360" y="2240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Kickoff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94360" y="269748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scope: a pilot cohort (typically 50–500 users), target inbox, success criteria. Named DRI: [CUSTOMER] security lead + [PARTNER] AE + HailBytes engineer.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60320" y="1691640"/>
            <a:ext cx="192024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69748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1–3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560320" y="2148840"/>
            <a:ext cx="1920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697480" y="2240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Discovery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697480" y="269748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in [CUSTOMER]'s AWS or Azure tenant. SCIM provisioning from IdP, branded landing pages, baseline phishing campaign.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663440" y="1691640"/>
            <a:ext cx="192024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0060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4–10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63440" y="2148840"/>
            <a:ext cx="1920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800600" y="2240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Triage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800600" y="269748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working session. Review baseline campaign results. Compare side-by-side with incumbent. Test SIEM / ticketing integration.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766560" y="1691640"/>
            <a:ext cx="192024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90372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11–14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766560" y="2148840"/>
            <a:ext cx="1920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903720" y="2240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903720" y="269748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campaign report with engagement metrics and compliance evidence ([applicable frameworks]). Pricing + paper. Or fail fast — both sides walk knowing more.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4526280"/>
            <a:ext cx="822960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0080" y="4526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HailBytes brings the engineer. [PARTNER] owns the customer relationship. For a longer evaluation, the 12-month Case Study Program is available in exchange for a public reference.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to [CUSTOMER]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Sized to a typical mid-market deployment. $0.24 / vCPU / hour, all-in — software and infrastructure on one Marketplace bill.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2651760" cy="18745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$0.24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640080" y="26974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vCPU PER HOUR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9718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+ infrastructure, billed through AWS Marketplace or Azure Marketplace. No per-user, per-seat, or per-campaign fees.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46120" y="1645920"/>
            <a:ext cx="2651760" cy="18745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29000" y="17373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2–4</a:t>
            </a:r>
            <a:endParaRPr lang="en-US" sz="5000" dirty="0"/>
          </a:p>
        </p:txBody>
      </p:sp>
      <p:sp>
        <p:nvSpPr>
          <p:cNvPr id="10" name="Text 8"/>
          <p:cNvSpPr/>
          <p:nvPr/>
        </p:nvSpPr>
        <p:spPr>
          <a:xfrm>
            <a:off x="3429000" y="26974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vCPU TYPICAL DEPLOYMENT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429000" y="29718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HailBytes' published deployment guide. 2 vCPU supports 5,000 users; 4 vCPU sized for production workloads.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035040" y="1645920"/>
            <a:ext cx="2651760" cy="187452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17920" y="17373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~$8.4k</a:t>
            </a:r>
            <a:endParaRPr lang="en-US" sz="5000" dirty="0"/>
          </a:p>
        </p:txBody>
      </p:sp>
      <p:sp>
        <p:nvSpPr>
          <p:cNvPr id="14" name="Text 12"/>
          <p:cNvSpPr/>
          <p:nvPr/>
        </p:nvSpPr>
        <p:spPr>
          <a:xfrm>
            <a:off x="6217920" y="26974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— YEAR ONE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217920" y="29718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vCPU × 24×7 × $0.24/hr. Lands on [CUSTOMER]'s existing cloud spend; CPPO draws down EDP or MPO draws down MACC.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3703320"/>
            <a:ext cx="8229600" cy="868680"/>
          </a:xfrm>
          <a:prstGeom prst="rect">
            <a:avLst/>
          </a:prstGeom>
          <a:solidFill>
            <a:srgbClr val="F7F8FB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37673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Sizing reference (per HailBytes published deployment guide):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402336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(2 vCPU): ~$350/mo, supports 5,000 users. Typical (4 vCPU): ~$700/mo for larger orgs. GPU-accelerated for AI features: $800–$2,000/mo. Y1 estimate above uses 4 vCPU sized for [CUSTOMER]'s headcount.</a:t>
            </a: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Revenue to [PARTNER]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 partner rev-share is the floor. Under AWS CPPO or Azure MPO, [PARTNER] sets the customer markup — actual margin can be higher.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2651760" cy="1920240"/>
          </a:xfrm>
          <a:prstGeom prst="rect">
            <a:avLst/>
          </a:prstGeom>
          <a:solidFill>
            <a:srgbClr val="FFFFFF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265176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121408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 ARR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$8,400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0080" y="26974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REV SHARE (20%)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40080" y="28803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$1,680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vCPU production deploy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246120" y="1645920"/>
            <a:ext cx="2651760" cy="1920240"/>
          </a:xfrm>
          <a:prstGeom prst="rect">
            <a:avLst/>
          </a:prstGeom>
          <a:solidFill>
            <a:srgbClr val="FFFFFF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46120" y="1645920"/>
            <a:ext cx="265176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42900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29000" y="2121408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 ARR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429000" y="2286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$12,600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429000" y="26974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REV SHARE (20%)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429000" y="28803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$2,520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3429000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Scaled to 6 vCPU (added departments / training tracks)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035040" y="1645920"/>
            <a:ext cx="2651760" cy="1920240"/>
          </a:xfrm>
          <a:prstGeom prst="rect">
            <a:avLst/>
          </a:prstGeom>
          <a:solidFill>
            <a:srgbClr val="FFFFFF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035040" y="1645920"/>
            <a:ext cx="265176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21792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217920" y="2121408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 ARR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217920" y="2286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$16,800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6217920" y="26974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REV SHARE (20%)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217920" y="28803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$3,360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6217920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vCPU at full deployment maturity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57200" y="3703320"/>
            <a:ext cx="5394960" cy="86868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40080" y="376732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PARTNER TAKE (REV-SHARE FLOOR)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400507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~$7,560</a:t>
            </a:r>
            <a:endParaRPr lang="en-US" sz="3600" dirty="0"/>
          </a:p>
        </p:txBody>
      </p:sp>
      <p:sp>
        <p:nvSpPr>
          <p:cNvPr id="31" name="Text 29"/>
          <p:cNvSpPr/>
          <p:nvPr/>
        </p:nvSpPr>
        <p:spPr>
          <a:xfrm>
            <a:off x="3474720" y="400507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20% partner rev-share.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CPPO / MPO markup is additive.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943600" y="3703320"/>
            <a:ext cx="2743200" cy="868680"/>
          </a:xfrm>
          <a:prstGeom prst="rect">
            <a:avLst/>
          </a:prstGeom>
          <a:solidFill>
            <a:srgbClr val="F7F8FB"/>
          </a:solidFill>
          <a:ln w="1905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080760" y="37490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CPPO / MPO markup is yours to set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080760" y="3986784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channel partner, [PARTNER] sets the customer-facing price. AWS or Microsoft pays HailBytes the wholesale and [PARTNER] the markup — separately, same day.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we'd like to go from here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875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C607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concrete next steps for the [PARTNER] team — pick any combination.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6517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755648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640080" y="26060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Internal review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035808"/>
            <a:ext cx="2331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[PARTNER] sales leadership reviews this brief. Decision: does HailBytes SAT round out our security motion for accounts like [CUSTOMER]?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46120" y="1691640"/>
            <a:ext cx="26517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29000" y="1755648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3429000" y="26060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Joint customer call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29000" y="3035808"/>
            <a:ext cx="2331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[PARTNER] AE intros HailBytes to [CUSTOMER] CISO / Director of Security. HailBytes runs the technical demo; [PARTNER] owns the account.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35040" y="1691640"/>
            <a:ext cx="26517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17920" y="1755648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6217920" y="26060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CPPO / MPO drafting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217920" y="3035808"/>
            <a:ext cx="2331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verbal interest from [CUSTOMER], HailBytes issues the resale authorization. [PARTNER] creates the customer-facing CPPO or MPO. PoC starts day after acceptance.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4343400"/>
            <a:ext cx="8229600" cy="365760"/>
          </a:xfrm>
          <a:prstGeom prst="rect">
            <a:avLst/>
          </a:prstGeom>
          <a:solidFill>
            <a:srgbClr val="1E276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4343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David McHale  ·  Principal, HailBytes  ·  david@hailbytes.com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65760" y="4800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⬡ Hailbytes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503920" y="48006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1290</Words>
  <Application>Microsoft Office PowerPoint</Application>
  <PresentationFormat>On-screen Show (16:9)</PresentationFormat>
  <Paragraphs>163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HailBytes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Realtime Technologies — Harborcoat Account Brief</dc:title>
  <dc:subject>PptxGenJS Presentation</dc:subject>
  <dc:creator>David McHale, HailBytes</dc:creator>
  <cp:lastModifiedBy>David McHale</cp:lastModifiedBy>
  <cp:revision>3</cp:revision>
  <dcterms:created xsi:type="dcterms:W3CDTF">2026-05-11T19:54:30Z</dcterms:created>
  <dcterms:modified xsi:type="dcterms:W3CDTF">2026-05-11T20:56:28Z</dcterms:modified>
</cp:coreProperties>
</file>