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6984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Segoe UI Semibold"/>
              </a:rPr>
              <a:t>HailBytes Security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0">
                <a:solidFill>
                  <a:srgbClr val="1FC8DB"/>
                </a:solidFill>
                <a:latin typeface="Segoe UI"/>
              </a:rPr>
              <a:t>Partner &amp; Sales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536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5536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5536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$0.24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252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per vCPU/hr
No per-user fees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90712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0712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0712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30-day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428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Free trial on
Azure &amp; AWS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5888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5888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5888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18%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9604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Annual commitment
discount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12648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A8B4C7"/>
                </a:solidFill>
                <a:latin typeface="Segoe UI"/>
              </a:rPr>
              <a:t>hailbytes.com  ·  Azure Marketplace  ·  AWS Marketplace  ·  sales@hailbytes.com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About HailBytes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A8B4C7"/>
                </a:solidFill>
                <a:latin typeface="Segoe UI"/>
              </a:rPr>
              <a:t>HailBytes builds enterprise-grade security platforms on proven, battle-tested foundations — then hardens, operationalizes, and delivers them as one-click marketplace deployments.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2103120"/>
            <a:ext cx="3611880" cy="118872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103120"/>
            <a:ext cx="361188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67712"/>
            <a:ext cx="361188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AWS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816352"/>
            <a:ext cx="3337560" cy="41148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Advanced Technology Partner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7679" y="2103120"/>
            <a:ext cx="3611880" cy="118872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97679" y="2103120"/>
            <a:ext cx="361188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97679" y="2267712"/>
            <a:ext cx="361188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Azure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39" y="2816352"/>
            <a:ext cx="3337560" cy="41148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Marketplace Certified &amp; MACC-eligible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19" y="2103120"/>
            <a:ext cx="3611880" cy="118872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19" y="2103120"/>
            <a:ext cx="361188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19" y="2267712"/>
            <a:ext cx="361188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ELv2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2816352"/>
            <a:ext cx="3337560" cy="41148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Source-available — full code auditability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520440"/>
            <a:ext cx="11094415" cy="8686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3520440"/>
            <a:ext cx="64008" cy="8686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3630168"/>
            <a:ext cx="1078351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Segoe UI"/>
              </a:rPr>
              <a:t>Core Principle:  </a:t>
            </a:r>
            <a:r>
              <a:rPr sz="1300" b="0">
                <a:solidFill>
                  <a:srgbClr val="A8B4C7"/>
                </a:solidFill>
                <a:latin typeface="Segoe UI"/>
              </a:rPr>
              <a:t>Every product runs in the customer's own cloud tenant. No shared infrastructure. No per-seat licensing traps. No data leaving their environment.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572000"/>
            <a:ext cx="55321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Your Azure or AWS tenant — always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Consumption pricing, not seat pricing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30-day free trial on all products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572000"/>
            <a:ext cx="548640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MACC-eligible for EA customers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Partners may resell on Azure &amp; AWS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Source-available for regulated industries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Product Portfolio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5532120" cy="210312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210312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5221224" cy="188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"/>
              </a:rPr>
              <a:t>Security Awareness Training (SAT)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52D5E4"/>
                </a:solidFill>
                <a:latin typeface="Segoe UI"/>
              </a:rPr>
              <a:t>GoPhish Cloud · VM-based</a:t>
            </a:r>
          </a:p>
          <a:p>
            <a:pPr algn="l">
              <a:spcBef>
                <a:spcPts val="400"/>
              </a:spcBef>
            </a:pPr>
            <a:r>
              <a:rPr sz="1100" b="0">
                <a:solidFill>
                  <a:srgbClr val="A8B4C7"/>
                </a:solidFill>
                <a:latin typeface="Segoe UI"/>
              </a:rPr>
              <a:t>Phishing simulation and security awareness training. Deploys directly in your Azure/AWS tenant. Unlimited users, unlimited campaigns — no per-seat fees.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FFFFFF"/>
                </a:solidFill>
                <a:latin typeface="Segoe UI"/>
              </a:rPr>
              <a:t>From ~$65/mo (eval) · ~$145/mo (production)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80" y="1325880"/>
            <a:ext cx="5486400" cy="210312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26480" y="1325880"/>
            <a:ext cx="64008" cy="210312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27648" y="1435608"/>
            <a:ext cx="5175504" cy="188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"/>
              </a:rPr>
              <a:t>Attack Surface Management (ASM)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52D5E4"/>
                </a:solidFill>
                <a:latin typeface="Segoe UI"/>
              </a:rPr>
              <a:t>reNgine Cloud · Docker-based</a:t>
            </a:r>
          </a:p>
          <a:p>
            <a:pPr algn="l">
              <a:spcBef>
                <a:spcPts val="400"/>
              </a:spcBef>
            </a:pPr>
            <a:r>
              <a:rPr sz="1100" b="0">
                <a:solidFill>
                  <a:srgbClr val="A8B4C7"/>
                </a:solidFill>
                <a:latin typeface="Segoe UI"/>
              </a:rPr>
              <a:t>Automated recon and external attack surface management. 30+ security tools in one pipeline with AI-powered triage. Unlimited targets, continuous monitoring.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FFFFFF"/>
                </a:solidFill>
                <a:latin typeface="Segoe UI"/>
              </a:rPr>
              <a:t>From ~$350/mo (eval) · ~$650/mo (production)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3657600"/>
            <a:ext cx="11094415" cy="17830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3657600"/>
            <a:ext cx="64008" cy="178308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767328"/>
            <a:ext cx="10783519" cy="1563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"/>
              </a:rPr>
              <a:t>Cloud Support Hub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52D5E4"/>
                </a:solidFill>
                <a:latin typeface="Segoe UI"/>
              </a:rPr>
              <a:t>SaaS Support Portal · Azure Marketplace</a:t>
            </a:r>
          </a:p>
          <a:p>
            <a:pPr algn="l">
              <a:spcBef>
                <a:spcPts val="400"/>
              </a:spcBef>
            </a:pPr>
            <a:r>
              <a:rPr sz="1100" b="0">
                <a:solidFill>
                  <a:srgbClr val="A8B4C7"/>
                </a:solidFill>
                <a:latin typeface="Segoe UI"/>
              </a:rPr>
              <a:t>Ticketing, SLA tracking, encrypted file storage, and knowledge base. Microsoft Entra ID SSO. Free tier included with all deployments. MACC-eligible.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FFFFFF"/>
                </a:solidFill>
                <a:latin typeface="Segoe UI"/>
              </a:rPr>
              <a:t>Free (included) · Professional $550/mo · Enterprise $1,650/mo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Security Awareness Training (GoPhish Cloud)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1094415" cy="8686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8686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1078351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The Problem:  </a:t>
            </a:r>
            <a:r>
              <a:rPr sz="1200" b="0">
                <a:solidFill>
                  <a:srgbClr val="A8B4C7"/>
                </a:solidFill>
                <a:latin typeface="Segoe UI"/>
              </a:rPr>
              <a:t>Phishing is the #1 initial access vector. Enterprise SAT platforms charge $20–$40 per user/year and lock data on vendor servers. A 1,000-person org pays $20,000–$40,000/year.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Key Benefits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697480"/>
            <a:ext cx="553212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No per-user licensing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pay only for VM compute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Microsoft Entra ID native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OIDC/SAML SSO built in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Complete data sovereignty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everything stays in your tenant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AI-assisted campaigns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MCP server for Claude/Copilot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Full REST API + webhooks to SIEM/SOAR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233172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Pricing (Azure VM)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126480" y="2697480"/>
          <a:ext cx="54864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645920"/>
                <a:gridCol w="1645920"/>
              </a:tblGrid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VM Size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Users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Est. Total/Mo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B2s (2 vCPU)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&lt;500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~$65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D2s_v3 (2 vCPU)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≤5,000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~$145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D4s_v3 (4 vCPU)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≤50,000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~$255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D8s_v3 (8 vCPU)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50k+ / MSPs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~$500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126480" y="53492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A8B4C7"/>
                </a:solidFill>
                <a:latin typeface="Segoe UI"/>
              </a:rPr>
              <a:t>Includes 30-day free trial · 18% annual discount available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Attack Surface Management (reNgine Cloud)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1094415" cy="8686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8686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1078351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The Problem:  </a:t>
            </a:r>
            <a:r>
              <a:rPr sz="1200" b="0">
                <a:solidFill>
                  <a:srgbClr val="A8B4C7"/>
                </a:solidFill>
                <a:latin typeface="Segoe UI"/>
              </a:rPr>
              <a:t>Security teams don't know what attackers can see. Enterprise ASM SaaS costs tens of thousands annually, stores asset data on vendor infrastructure, and limits targets.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Key Benefits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697480"/>
            <a:ext cx="553212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30+ tools, one pipeline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subdomain discovery → vuln scan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Continuous monitoring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Celery Beat scheduled scans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AI-powered triage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GPT-4 or local Ollama (air-gapped)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Unlimited targets</a:t>
            </a:r>
            <a:r>
              <a:rPr sz="1200" b="0">
                <a:solidFill>
                  <a:srgbClr val="A8B4C7"/>
                </a:solidFill>
                <a:latin typeface="Segoe UI"/>
              </a:rPr>
              <a:t> — no per-asset licensing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Teams/Slack/Discord alerts · 16-tool MCP server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233172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Pricing (Azure/AWS VM)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126480" y="2697480"/>
          <a:ext cx="54864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645920"/>
                <a:gridCol w="1645920"/>
              </a:tblGrid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VM Size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Targets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Est. Total/Mo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D2s_v3 (2 vCPU)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≤10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~$350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D4s_v3 (4 vCPU)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≤25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~$560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D8s_v3 (8 vCPU)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50+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~$650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GPU (T4/g4dn)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50+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~$570+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126480" y="53492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A8B4C7"/>
                </a:solidFill>
                <a:latin typeface="Segoe UI"/>
              </a:rPr>
              <a:t>Includes 30-day free trial · 18% annual discount available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Cloud Support Hub — Tiers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2773603"/>
                <a:gridCol w="2773603"/>
                <a:gridCol w="2773603"/>
              </a:tblGrid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Feature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Free (Included)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Professional ($550/mo)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Enterprise ($1,650/mo)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SLA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Best effort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72 hr (Mon–Fri)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4 hr (24/7/365)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Support Seats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Tickets/Month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30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Slack/Phone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Monthly Check-in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Dedicated Engineer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10 hrs/mo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Custom Integrations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Architecture Reviews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40574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Entra ID SSO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40580"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MACC Eligible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✓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Bundled Deployment Scenarios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3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383"/>
                <a:gridCol w="4183140"/>
                <a:gridCol w="2273445"/>
                <a:gridCol w="2273445"/>
              </a:tblGrid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Scenario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Products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Monthly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Annual (18% off)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SMB Starter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SAT (D2s_v3) + Free Support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~$145/mo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~$119/mo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Mid-Market Security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SAT (D2s_v3) + ASM (D4s_v3)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~$560/mo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~$459/mo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Mid-Market + SLA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SAT + ASM + Professional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~$1,110/mo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~$910/mo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Enterprise Full Suite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SAT (D4s_v3) + ASM (D8s_v3) + Enterprise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~$2,405/mo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~$1,972/mo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MSSP Multi-Client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SAT (D8s_v3) + ASM (D8s_v3) + Enterprise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~$2,800/mo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~$2,296/mo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4937760"/>
            <a:ext cx="11094415" cy="91440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4937760"/>
            <a:ext cx="64008" cy="91440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5047488"/>
            <a:ext cx="10783519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All Azure Marketplace purchases count toward </a:t>
            </a:r>
            <a:r>
              <a:rPr sz="1200" b="1">
                <a:solidFill>
                  <a:srgbClr val="FFFFFF"/>
                </a:solidFill>
                <a:latin typeface="Segoe UI"/>
              </a:rPr>
              <a:t>Microsoft Azure Consumption Commitment (MACC)</a:t>
            </a:r>
            <a:r>
              <a:rPr sz="1200" b="0">
                <a:solidFill>
                  <a:srgbClr val="A8B4C7"/>
                </a:solidFill>
                <a:latin typeface="Segoe UI"/>
              </a:rPr>
              <a:t> for EA customers. AWS Marketplace purchases may be eligible for AWS Partner funding programs.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Partner Opportunity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Why Partner with HailBytes?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55321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Resell on Azure and AWS Marketplace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MACC contributions for Azure EA customers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White-label available for ASM platform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MSSP multi-client deployment scenarios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30-day free trials for proof-of-concept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Full REST API for service automation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0" y="132588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Ideal Customer Profiles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1691640"/>
            <a:ext cx="54864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SAT: </a:t>
            </a:r>
            <a:r>
              <a:rPr sz="1200" b="0">
                <a:solidFill>
                  <a:srgbClr val="A8B4C7"/>
                </a:solidFill>
                <a:latin typeface="Segoe UI"/>
              </a:rPr>
              <a:t>200–5,000 employee orgs · compliance-driven (PCI, HIPAA, SOC 2) · Microsoft 365 shops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ASM: </a:t>
            </a:r>
            <a:r>
              <a:rPr sz="1200" b="0">
                <a:solidFill>
                  <a:srgbClr val="A8B4C7"/>
                </a:solidFill>
                <a:latin typeface="Segoe UI"/>
              </a:rPr>
              <a:t>50+ internet-facing assets · security engineers · red teams · pen test firms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 b="1">
                <a:solidFill>
                  <a:srgbClr val="FFFFFF"/>
                </a:solidFill>
                <a:latin typeface="Segoe UI"/>
              </a:rPr>
              <a:t>MSSP: </a:t>
            </a:r>
            <a:r>
              <a:rPr sz="1200" b="0">
                <a:solidFill>
                  <a:srgbClr val="A8B4C7"/>
                </a:solidFill>
                <a:latin typeface="Segoe UI"/>
              </a:rPr>
              <a:t>Multi-client managed security service providers on either cloud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029200"/>
            <a:ext cx="11094415" cy="96012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5029200"/>
            <a:ext cx="64008" cy="96012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5138928"/>
            <a:ext cx="10783519" cy="740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Source-available advantage:  </a:t>
            </a:r>
            <a:r>
              <a:rPr sz="1200" b="0">
                <a:solidFill>
                  <a:srgbClr val="A8B4C7"/>
                </a:solidFill>
                <a:latin typeface="Segoe UI"/>
              </a:rPr>
              <a:t>Financial services, healthcare, and government buyers can audit every line of code. No black-box agents, no undisclosed telemetry.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Segoe UI Semibold"/>
              </a:rPr>
              <a:t>Ready to Get Started?</a:t>
            </a:r>
          </a:p>
        </p:txBody>
      </p:sp>
      <p:sp>
        <p:nvSpPr>
          <p:cNvPr id="4" name="Rectangle 3"/>
          <p:cNvSpPr/>
          <p:nvPr/>
        </p:nvSpPr>
        <p:spPr>
          <a:xfrm>
            <a:off x="792327" y="2560320"/>
            <a:ext cx="3291840" cy="23774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92327" y="2560320"/>
            <a:ext cx="329184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327" y="27432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1FC8DB"/>
                </a:solidFill>
                <a:latin typeface="Segoe UI Semibold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207" y="333756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Segoe UI Semibold"/>
              </a:rPr>
              <a:t>Free 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0927" y="3749039"/>
            <a:ext cx="2834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A8B4C7"/>
                </a:solidFill>
                <a:latin typeface="Segoe UI"/>
              </a:rPr>
              <a:t>30 days on Azure or AWS Marketplace — software fee waived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449927" y="2560320"/>
            <a:ext cx="3291840" cy="23774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49927" y="2560320"/>
            <a:ext cx="329184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49927" y="27432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1FC8DB"/>
                </a:solidFill>
                <a:latin typeface="Segoe UI Semibold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2807" y="333756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Segoe UI Semibold"/>
              </a:rPr>
              <a:t>Contact Sales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8527" y="3749039"/>
            <a:ext cx="2834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A8B4C7"/>
                </a:solidFill>
                <a:latin typeface="Segoe UI"/>
              </a:rPr>
              <a:t>sales@hailbytes.com for partner agreements and enterprise pricing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7527" y="2560320"/>
            <a:ext cx="3291840" cy="23774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7527" y="2560320"/>
            <a:ext cx="329184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7527" y="27432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1FC8DB"/>
                </a:solidFill>
                <a:latin typeface="Segoe UI Semibold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407" y="333756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Segoe UI Semibold"/>
              </a:rPr>
              <a:t>Marketplace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27" y="3749039"/>
            <a:ext cx="2834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A8B4C7"/>
                </a:solidFill>
                <a:latin typeface="Segoe UI"/>
              </a:rPr>
              <a:t>Search "HailBytes" on Azure or AWS Marketplace to deploy now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76072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A8B4C7"/>
                </a:solidFill>
                <a:latin typeface="Segoe UI"/>
              </a:rPr>
              <a:t>hailbytes.com  ·  support.hailbytes.com  ·  sales@hailbytes.com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