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280160"/>
            <a:ext cx="1069848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Segoe UI Semibold"/>
              </a:rPr>
              <a:t>HailBytes vs. The Market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286000"/>
            <a:ext cx="1069848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0">
                <a:solidFill>
                  <a:srgbClr val="1FC8DB"/>
                </a:solidFill>
                <a:latin typeface="Segoe UI"/>
              </a:rPr>
              <a:t>Competitive Positioning — SAT &amp; ASM</a:t>
            </a:r>
          </a:p>
        </p:txBody>
      </p:sp>
      <p:sp>
        <p:nvSpPr>
          <p:cNvPr id="5" name="Rectangle 4"/>
          <p:cNvSpPr/>
          <p:nvPr/>
        </p:nvSpPr>
        <p:spPr>
          <a:xfrm>
            <a:off x="2255367" y="3291840"/>
            <a:ext cx="2377440" cy="146304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255367" y="3291840"/>
            <a:ext cx="2377440" cy="54864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255367" y="3456432"/>
            <a:ext cx="2377440" cy="50292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2800" b="1">
                <a:solidFill>
                  <a:srgbClr val="10B981"/>
                </a:solidFill>
                <a:latin typeface="Segoe UI Semibold"/>
              </a:rPr>
              <a:t>17×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92527" y="4005072"/>
            <a:ext cx="2103120" cy="68580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1000">
                <a:solidFill>
                  <a:srgbClr val="A8B4C7"/>
                </a:solidFill>
                <a:latin typeface="Segoe UI"/>
              </a:rPr>
              <a:t>lower cost than KnowBe4
for 1,000 users (annual)</a:t>
            </a:r>
          </a:p>
        </p:txBody>
      </p:sp>
      <p:sp>
        <p:nvSpPr>
          <p:cNvPr id="9" name="Rectangle 8"/>
          <p:cNvSpPr/>
          <p:nvPr/>
        </p:nvSpPr>
        <p:spPr>
          <a:xfrm>
            <a:off x="4907127" y="3291840"/>
            <a:ext cx="2377440" cy="146304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907127" y="3291840"/>
            <a:ext cx="2377440" cy="54864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907127" y="3456432"/>
            <a:ext cx="2377440" cy="50292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2800" b="1">
                <a:solidFill>
                  <a:srgbClr val="10B981"/>
                </a:solidFill>
                <a:latin typeface="Segoe UI Semibold"/>
              </a:rPr>
              <a:t>8×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44287" y="4005072"/>
            <a:ext cx="2103120" cy="68580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1000">
                <a:solidFill>
                  <a:srgbClr val="A8B4C7"/>
                </a:solidFill>
                <a:latin typeface="Segoe UI"/>
              </a:rPr>
              <a:t>lower cost than Tenable ASM
(3-year TCO)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558887" y="3291840"/>
            <a:ext cx="2377440" cy="146304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558887" y="3291840"/>
            <a:ext cx="2377440" cy="54864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558887" y="3456432"/>
            <a:ext cx="2377440" cy="50292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2800" b="1">
                <a:solidFill>
                  <a:srgbClr val="10B981"/>
                </a:solidFill>
                <a:latin typeface="Segoe UI Semibold"/>
              </a:rPr>
              <a:t>100%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96047" y="4005072"/>
            <a:ext cx="2103120" cy="68580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1000">
                <a:solidFill>
                  <a:srgbClr val="A8B4C7"/>
                </a:solidFill>
                <a:latin typeface="Segoe UI"/>
              </a:rPr>
              <a:t>Data stays in your
own cloud tenant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6126480"/>
            <a:ext cx="10698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>
                <a:solidFill>
                  <a:srgbClr val="A8B4C7"/>
                </a:solidFill>
                <a:latin typeface="Segoe UI"/>
              </a:rPr>
              <a:t>hailbytes.com  ·  sales@hailbytes.com  ·  All competitor figures are estimates based on publicly available pricing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C8DB"/>
                </a:solidFill>
                <a:latin typeface="Segoe UI Semibold"/>
              </a:rPr>
              <a:t>SAT Platform vs. KnowBe4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20000"/>
          </a:xfrm>
          <a:prstGeom prst="rect">
            <a:avLst/>
          </a:prstGeom>
          <a:solidFill>
            <a:srgbClr val="0E36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325880"/>
          <a:ext cx="11094413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3603"/>
                <a:gridCol w="4160405"/>
                <a:gridCol w="4160405"/>
              </a:tblGrid>
              <a:tr h="484632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Dimension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KnowBe4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HailBytes SAT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</a:tr>
              <a:tr h="484632"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Deployment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EF4444"/>
                          </a:solidFill>
                          <a:latin typeface="Segoe UI"/>
                        </a:rPr>
                        <a:t>Vendor-hosted SaaS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Your Azure / AWS tenant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484632"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Pricing Model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EF4444"/>
                          </a:solidFill>
                          <a:latin typeface="Segoe UI"/>
                        </a:rPr>
                        <a:t>Per-seat/year (~$20–$40/user)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$0.24/vCPU/hour — no per-user fee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  <a:tr h="484632"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1,000-user annual cost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EF4444"/>
                          </a:solidFill>
                          <a:latin typeface="Segoe UI"/>
                        </a:rPr>
                        <a:t>~$20,000–$40,000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~$1,740/year (D2s_v3)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484632"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Data Custody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EF4444"/>
                          </a:solidFill>
                          <a:latin typeface="Segoe UI"/>
                        </a:rPr>
                        <a:t>KnowBe4 servers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Customer's own environment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  <a:tr h="484632"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Entra ID / SSO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Add-on / higher tier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Built-in — OIDC/SAML native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484632"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Customization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Vendor-curated templates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Full HTML editor, unlimited custom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  <a:tr h="484632"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API / SIEM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Higher tiers only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Full REST API + webhooks, all tiers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484632"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Source Availability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EF4444"/>
                          </a:solidFill>
                          <a:latin typeface="Segoe UI"/>
                        </a:rPr>
                        <a:t>Proprietary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ELv2 — auditable codebase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  <a:tr h="484632"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MACC Eligible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EF4444"/>
                          </a:solidFill>
                          <a:latin typeface="Segoe UI"/>
                        </a:rPr>
                        <a:t>No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Yes (Azure Marketplace)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C8DB"/>
                </a:solidFill>
                <a:latin typeface="Segoe UI Semibold"/>
              </a:rPr>
              <a:t>SAT — 3-Year TCO for 1,000 Users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20000"/>
          </a:xfrm>
          <a:prstGeom prst="rect">
            <a:avLst/>
          </a:prstGeom>
          <a:solidFill>
            <a:srgbClr val="0E36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1094415" cy="868680"/>
          </a:xfrm>
          <a:prstGeom prst="rect">
            <a:avLst/>
          </a:prstGeom>
          <a:solidFill>
            <a:srgbClr val="0B2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325880"/>
            <a:ext cx="64008" cy="868680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435608"/>
            <a:ext cx="10783519" cy="6492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A8B4C7"/>
                </a:solidFill>
                <a:latin typeface="Segoe UI"/>
              </a:rPr>
              <a:t>KnowBe4 charges for every seat, every year, regardless of usage. HailBytes charges only for VM compute hours — the same rate whether you run 100 or 100,000 users.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2331720"/>
          <a:ext cx="11094411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6947"/>
                <a:gridCol w="1984366"/>
                <a:gridCol w="1984366"/>
                <a:gridCol w="1984366"/>
                <a:gridCol w="1984366"/>
              </a:tblGrid>
              <a:tr h="52578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Vendor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Year 1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Year 2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Year 3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3-Year Total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</a:tr>
              <a:tr h="52578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KnowBe4 (est. mid-tier)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EF4444"/>
                          </a:solidFill>
                          <a:latin typeface="Segoe UI"/>
                        </a:rPr>
                        <a:t>$30,000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EF4444"/>
                          </a:solidFill>
                          <a:latin typeface="Segoe UI"/>
                        </a:rPr>
                        <a:t>$30,000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EF4444"/>
                          </a:solidFill>
                          <a:latin typeface="Segoe UI"/>
                        </a:rPr>
                        <a:t>$30,000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EF4444"/>
                          </a:solidFill>
                          <a:latin typeface="Segoe UI"/>
                        </a:rPr>
                        <a:t>$90,000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52578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Proofpoint SAT (est.)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EF4444"/>
                          </a:solidFill>
                          <a:latin typeface="Segoe UI"/>
                        </a:rPr>
                        <a:t>$25,000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EF4444"/>
                          </a:solidFill>
                          <a:latin typeface="Segoe UI"/>
                        </a:rPr>
                        <a:t>$25,000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EF4444"/>
                          </a:solidFill>
                          <a:latin typeface="Segoe UI"/>
                        </a:rPr>
                        <a:t>$25,000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EF4444"/>
                          </a:solidFill>
                          <a:latin typeface="Segoe UI"/>
                        </a:rPr>
                        <a:t>$75,000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  <a:tr h="52578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HailBytes SAT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~$1,740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~$1,740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~$1,740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~$5,220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1463040" y="4572000"/>
            <a:ext cx="4114800" cy="137160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463040" y="4572000"/>
            <a:ext cx="4114800" cy="54864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63040" y="4736592"/>
            <a:ext cx="4114800" cy="50292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2800" b="1">
                <a:solidFill>
                  <a:srgbClr val="10B981"/>
                </a:solidFill>
                <a:latin typeface="Segoe UI Semibold"/>
              </a:rPr>
              <a:t>$84,780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0200" y="5285232"/>
            <a:ext cx="3840480" cy="59436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1000">
                <a:solidFill>
                  <a:srgbClr val="A8B4C7"/>
                </a:solidFill>
                <a:latin typeface="Segoe UI"/>
              </a:rPr>
              <a:t>saved vs. KnowBe4 (3 years)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0" y="4572000"/>
            <a:ext cx="4114800" cy="137160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583680" y="4572000"/>
            <a:ext cx="4114800" cy="54864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0" y="4736592"/>
            <a:ext cx="4114800" cy="50292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2800" b="1">
                <a:solidFill>
                  <a:srgbClr val="10B981"/>
                </a:solidFill>
                <a:latin typeface="Segoe UI Semibold"/>
              </a:rPr>
              <a:t>$69,780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20840" y="5285232"/>
            <a:ext cx="3840480" cy="59436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1000">
                <a:solidFill>
                  <a:srgbClr val="A8B4C7"/>
                </a:solidFill>
                <a:latin typeface="Segoe UI"/>
              </a:rPr>
              <a:t>saved vs. Proofpoint (3 years)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08076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" b="0">
                <a:solidFill>
                  <a:srgbClr val="0E3668"/>
                </a:solidFill>
                <a:latin typeface="Segoe UI"/>
              </a:rPr>
              <a:t>Competitor figures are estimates based on publicly available pricing. HailBytes figures based on standard Azure D2s_v3 at list rate.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C8DB"/>
                </a:solidFill>
                <a:latin typeface="Segoe UI Semibold"/>
              </a:rPr>
              <a:t>ASM Platform vs. Tenable ASM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20000"/>
          </a:xfrm>
          <a:prstGeom prst="rect">
            <a:avLst/>
          </a:prstGeom>
          <a:solidFill>
            <a:srgbClr val="0E36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325880"/>
          <a:ext cx="11094413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3603"/>
                <a:gridCol w="4160405"/>
                <a:gridCol w="4160405"/>
              </a:tblGrid>
              <a:tr h="53848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Dimension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Tenable ASM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HailBytes ASM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</a:tr>
              <a:tr h="538480"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Deployment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EF4444"/>
                          </a:solidFill>
                          <a:latin typeface="Segoe UI"/>
                        </a:rPr>
                        <a:t>Vendor-managed SaaS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Customer's own cloud tenant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538480"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Data Residency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EF4444"/>
                          </a:solidFill>
                          <a:latin typeface="Segoe UI"/>
                        </a:rPr>
                        <a:t>Tenable infrastructure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Customer's Azure / AWS environment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  <a:tr h="538480"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Pricing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EF4444"/>
                          </a:solidFill>
                          <a:latin typeface="Segoe UI"/>
                        </a:rPr>
                        <a:t>Asset-based licensing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Per vCPU/hour — unlimited targets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538480"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Tool Integration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Tenable ecosystem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30+ open-source tools, full API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  <a:tr h="538480"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AI Analysis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Limited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GPT-4 or local Ollama (air-gap capable)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538480"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Teams / Alerts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Varies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Teams, Slack, Discord, Telegram webhooks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  <a:tr h="538480"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White-label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Limited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Full white-label, custom branding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538480"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MACC Eligible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EF4444"/>
                          </a:solidFill>
                          <a:latin typeface="Segoe UI"/>
                        </a:rPr>
                        <a:t>No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Yes (Azure Marketplace)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C8DB"/>
                </a:solidFill>
                <a:latin typeface="Segoe UI Semibold"/>
              </a:rPr>
              <a:t>ASM — 3-Year TCO, Unlimited Targets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20000"/>
          </a:xfrm>
          <a:prstGeom prst="rect">
            <a:avLst/>
          </a:prstGeom>
          <a:solidFill>
            <a:srgbClr val="0E36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325880"/>
          <a:ext cx="11094411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6947"/>
                <a:gridCol w="1984366"/>
                <a:gridCol w="1984366"/>
                <a:gridCol w="1984366"/>
                <a:gridCol w="1984366"/>
              </a:tblGrid>
              <a:tr h="57150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Vendor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Year 1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Year 2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Year 3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3-Year Total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</a:tr>
              <a:tr h="57150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Tenable ASM (est.)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EF4444"/>
                          </a:solidFill>
                          <a:latin typeface="Segoe UI"/>
                        </a:rPr>
                        <a:t>$40,000+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EF4444"/>
                          </a:solidFill>
                          <a:latin typeface="Segoe UI"/>
                        </a:rPr>
                        <a:t>$40,000+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EF4444"/>
                          </a:solidFill>
                          <a:latin typeface="Segoe UI"/>
                        </a:rPr>
                        <a:t>$40,000+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EF4444"/>
                          </a:solidFill>
                          <a:latin typeface="Segoe UI"/>
                        </a:rPr>
                        <a:t>$120,000+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57150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Censys (est. mid-market)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EF4444"/>
                          </a:solidFill>
                          <a:latin typeface="Segoe UI"/>
                        </a:rPr>
                        <a:t>$15,000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EF4444"/>
                          </a:solidFill>
                          <a:latin typeface="Segoe UI"/>
                        </a:rPr>
                        <a:t>$15,000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EF4444"/>
                          </a:solidFill>
                          <a:latin typeface="Segoe UI"/>
                        </a:rPr>
                        <a:t>$15,000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EF4444"/>
                          </a:solidFill>
                          <a:latin typeface="Segoe UI"/>
                        </a:rPr>
                        <a:t>$45,000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  <a:tr h="57150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HailBytes ASM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~$5,040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~$5,040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~$5,040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~$15,120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463040" y="4297680"/>
            <a:ext cx="4114800" cy="137160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463040" y="4297680"/>
            <a:ext cx="4114800" cy="54864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463040" y="4462272"/>
            <a:ext cx="4114800" cy="50292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2800" b="1">
                <a:solidFill>
                  <a:srgbClr val="10B981"/>
                </a:solidFill>
                <a:latin typeface="Segoe UI Semibold"/>
              </a:rPr>
              <a:t>$104,880+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5010912"/>
            <a:ext cx="3840480" cy="59436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1000">
                <a:solidFill>
                  <a:srgbClr val="A8B4C7"/>
                </a:solidFill>
                <a:latin typeface="Segoe UI"/>
              </a:rPr>
              <a:t>saved vs. Tenable ASM (3 years)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0" y="4297680"/>
            <a:ext cx="4114800" cy="137160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583680" y="4297680"/>
            <a:ext cx="4114800" cy="54864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0" y="4462272"/>
            <a:ext cx="4114800" cy="50292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2800" b="1">
                <a:solidFill>
                  <a:srgbClr val="10B981"/>
                </a:solidFill>
                <a:latin typeface="Segoe UI Semibold"/>
              </a:rPr>
              <a:t>$29,880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20840" y="5010912"/>
            <a:ext cx="3840480" cy="59436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ctr"/>
            <a:r>
              <a:rPr sz="1000">
                <a:solidFill>
                  <a:srgbClr val="A8B4C7"/>
                </a:solidFill>
                <a:latin typeface="Segoe UI"/>
              </a:rPr>
              <a:t>saved vs. Censys (3 years)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852160"/>
            <a:ext cx="1109441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" b="0">
                <a:solidFill>
                  <a:srgbClr val="0E3668"/>
                </a:solidFill>
                <a:latin typeface="Segoe UI"/>
              </a:rPr>
              <a:t>Competitor figures are estimates based on publicly available pricing. HailBytes figures based on D4s_v3 (4 vCPU) at $420/mo software + infrastructure.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C8DB"/>
                </a:solidFill>
                <a:latin typeface="Segoe UI Semibold"/>
              </a:rPr>
              <a:t>Complementary, Not Competitive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20000"/>
          </a:xfrm>
          <a:prstGeom prst="rect">
            <a:avLst/>
          </a:prstGeom>
          <a:solidFill>
            <a:srgbClr val="0E36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55321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52D5E4"/>
                </a:solidFill>
                <a:latin typeface="Segoe UI Semibold"/>
              </a:rPr>
              <a:t>vs. Gremlin (Chaos Engineering)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5532120" cy="2286000"/>
          </a:xfrm>
          <a:prstGeom prst="rect">
            <a:avLst/>
          </a:prstGeom>
          <a:solidFill>
            <a:srgbClr val="0B2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783080"/>
            <a:ext cx="64008" cy="22860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1892808"/>
            <a:ext cx="5221224" cy="20665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A8B4C7"/>
                </a:solidFill>
                <a:latin typeface="Segoe UI"/>
              </a:rPr>
              <a:t>Gremlin tests whether your </a:t>
            </a:r>
            <a:r>
              <a:rPr sz="1200" b="1">
                <a:solidFill>
                  <a:srgbClr val="FFFFFF"/>
                </a:solidFill>
                <a:latin typeface="Segoe UI"/>
              </a:rPr>
              <a:t>systems</a:t>
            </a:r>
            <a:r>
              <a:rPr sz="1200" b="0">
                <a:solidFill>
                  <a:srgbClr val="A8B4C7"/>
                </a:solidFill>
                <a:latin typeface="Segoe UI"/>
              </a:rPr>
              <a:t> fail gracefully.</a:t>
            </a:r>
          </a:p>
          <a:p>
            <a:pPr algn="l">
              <a:spcBef>
                <a:spcPts val="400"/>
              </a:spcBef>
            </a:pPr>
            <a:r>
              <a:rPr sz="1200" b="0">
                <a:solidFill>
                  <a:srgbClr val="A8B4C7"/>
                </a:solidFill>
                <a:latin typeface="Segoe UI"/>
              </a:rPr>
              <a:t>HailBytes SAT tests whether your </a:t>
            </a:r>
            <a:r>
              <a:rPr sz="1200" b="1">
                <a:solidFill>
                  <a:srgbClr val="FFFFFF"/>
                </a:solidFill>
                <a:latin typeface="Segoe UI"/>
              </a:rPr>
              <a:t>people</a:t>
            </a:r>
            <a:r>
              <a:rPr sz="1200" b="0">
                <a:solidFill>
                  <a:srgbClr val="A8B4C7"/>
                </a:solidFill>
                <a:latin typeface="Segoe UI"/>
              </a:rPr>
              <a:t> fail gracefully.</a:t>
            </a:r>
          </a:p>
          <a:p>
            <a:pPr algn="l">
              <a:spcBef>
                <a:spcPts val="400"/>
              </a:spcBef>
            </a:pPr>
            <a:r>
              <a:rPr sz="1200" b="0">
                <a:solidFill>
                  <a:srgbClr val="A8B4C7"/>
                </a:solidFill>
                <a:latin typeface="Segoe UI"/>
              </a:rPr>
              <a:t/>
            </a:r>
          </a:p>
          <a:p>
            <a:pPr algn="l">
              <a:spcBef>
                <a:spcPts val="400"/>
              </a:spcBef>
            </a:pPr>
            <a:r>
              <a:rPr sz="1200" b="0">
                <a:solidFill>
                  <a:srgbClr val="A8B4C7"/>
                </a:solidFill>
                <a:latin typeface="Segoe UI"/>
              </a:rPr>
              <a:t>Both belong in a mature security program — they address different attack layers.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6480" y="1325880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52D5E4"/>
                </a:solidFill>
                <a:latin typeface="Segoe UI Semibold"/>
              </a:rPr>
              <a:t>vs. BAS Platforms (AttackIQ, SafeBreach, Cymulate)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26480" y="1783080"/>
            <a:ext cx="5486400" cy="2286000"/>
          </a:xfrm>
          <a:prstGeom prst="rect">
            <a:avLst/>
          </a:prstGeom>
          <a:solidFill>
            <a:srgbClr val="0B2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126480" y="1783080"/>
            <a:ext cx="64008" cy="22860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27648" y="1892808"/>
            <a:ext cx="5175504" cy="20665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A8B4C7"/>
                </a:solidFill>
                <a:latin typeface="Segoe UI"/>
              </a:rPr>
              <a:t>BAS validates your </a:t>
            </a:r>
            <a:r>
              <a:rPr sz="1200" b="1">
                <a:solidFill>
                  <a:srgbClr val="FFFFFF"/>
                </a:solidFill>
                <a:latin typeface="Segoe UI"/>
              </a:rPr>
              <a:t>technical controls</a:t>
            </a:r>
            <a:r>
              <a:rPr sz="1200" b="0">
                <a:solidFill>
                  <a:srgbClr val="A8B4C7"/>
                </a:solidFill>
                <a:latin typeface="Segoe UI"/>
              </a:rPr>
              <a:t> (MITRE ATT&amp;CK).</a:t>
            </a:r>
          </a:p>
          <a:p>
            <a:pPr algn="l">
              <a:spcBef>
                <a:spcPts val="400"/>
              </a:spcBef>
            </a:pPr>
            <a:r>
              <a:rPr sz="1200" b="0">
                <a:solidFill>
                  <a:srgbClr val="A8B4C7"/>
                </a:solidFill>
                <a:latin typeface="Segoe UI"/>
              </a:rPr>
              <a:t>HailBytes SAT validates your </a:t>
            </a:r>
            <a:r>
              <a:rPr sz="1200" b="1">
                <a:solidFill>
                  <a:srgbClr val="FFFFFF"/>
                </a:solidFill>
                <a:latin typeface="Segoe UI"/>
              </a:rPr>
              <a:t>human controls</a:t>
            </a:r>
            <a:r>
              <a:rPr sz="1200" b="0">
                <a:solidFill>
                  <a:srgbClr val="A8B4C7"/>
                </a:solidFill>
                <a:latin typeface="Segoe UI"/>
              </a:rPr>
              <a:t>.</a:t>
            </a:r>
          </a:p>
          <a:p>
            <a:pPr algn="l">
              <a:spcBef>
                <a:spcPts val="400"/>
              </a:spcBef>
            </a:pPr>
            <a:r>
              <a:rPr sz="1200" b="0">
                <a:solidFill>
                  <a:srgbClr val="A8B4C7"/>
                </a:solidFill>
                <a:latin typeface="Segoe UI"/>
              </a:rPr>
              <a:t/>
            </a:r>
          </a:p>
          <a:p>
            <a:pPr algn="l">
              <a:spcBef>
                <a:spcPts val="400"/>
              </a:spcBef>
            </a:pPr>
            <a:r>
              <a:rPr sz="1200" b="0">
                <a:solidFill>
                  <a:srgbClr val="A8B4C7"/>
                </a:solidFill>
                <a:latin typeface="Segoe UI"/>
              </a:rPr>
              <a:t>For BAS customers, HailBytes SAT addresses the one attack vector BAS does not cover: </a:t>
            </a:r>
            <a:r>
              <a:rPr sz="1200" b="1">
                <a:solidFill>
                  <a:srgbClr val="FFFFFF"/>
                </a:solidFill>
                <a:latin typeface="Segoe UI"/>
              </a:rPr>
              <a:t>the inbox.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297680"/>
            <a:ext cx="11094415" cy="1280160"/>
          </a:xfrm>
          <a:prstGeom prst="rect">
            <a:avLst/>
          </a:prstGeom>
          <a:solidFill>
            <a:srgbClr val="0B2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297680"/>
            <a:ext cx="64008" cy="1280160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4407408"/>
            <a:ext cx="10783519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Segoe UI"/>
              </a:rPr>
              <a:t>ASM vs. BAS:  </a:t>
            </a:r>
            <a:r>
              <a:rPr sz="1200" b="0">
                <a:solidFill>
                  <a:srgbClr val="A8B4C7"/>
                </a:solidFill>
                <a:latin typeface="Segoe UI"/>
              </a:rPr>
              <a:t>BAS simulates adversary techniques against known infrastructure. HailBytes ASM discovers and maps unknown/external attack surface continuously. BAS tests what you know about — reNgine Cloud finds what you don't know about.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C8DB"/>
                </a:solidFill>
                <a:latin typeface="Segoe UI Semibold"/>
              </a:rPr>
              <a:t>Why Source-Available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20000"/>
          </a:xfrm>
          <a:prstGeom prst="rect">
            <a:avLst/>
          </a:prstGeom>
          <a:solidFill>
            <a:srgbClr val="0E36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A8B4C7"/>
                </a:solidFill>
                <a:latin typeface="Segoe UI"/>
              </a:rPr>
              <a:t>HailBytes products are substantially hardened re-engineered distributions licensed under Elastic License v2 (ELv2). Three concrete advantages for security-conscious buyers: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2286000"/>
            <a:ext cx="3611880" cy="329184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2286000"/>
            <a:ext cx="3611880" cy="64008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2468880"/>
            <a:ext cx="3154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1FC8DB"/>
                </a:solidFill>
                <a:latin typeface="Segoe UI Semibold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971800"/>
            <a:ext cx="3154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Segoe UI Semibold"/>
              </a:rPr>
              <a:t>Auditable Codebase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474720"/>
            <a:ext cx="315468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A8B4C7"/>
                </a:solidFill>
                <a:latin typeface="Segoe UI"/>
              </a:rPr>
              <a:t>Financial services, healthcare, and government buyers can review every line of code. No black-box agents, no undisclosed telemetry.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43400" y="2286000"/>
            <a:ext cx="3611880" cy="329184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3400" y="2286000"/>
            <a:ext cx="3611880" cy="64008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0" y="2468880"/>
            <a:ext cx="3154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1FC8DB"/>
                </a:solidFill>
                <a:latin typeface="Segoe UI Semibold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2971800"/>
            <a:ext cx="3154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Segoe UI Semibold"/>
              </a:rPr>
              <a:t>No Per-Seat Licensing Traps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3474720"/>
            <a:ext cx="315468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A8B4C7"/>
                </a:solidFill>
                <a:latin typeface="Segoe UI"/>
              </a:rPr>
              <a:t>Source-available economics eliminate the "you added 50 users, that'll be another $1,500/month" conversation. HailBytes charges for compute, not headcount.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38160" y="2286000"/>
            <a:ext cx="3611880" cy="3291840"/>
          </a:xfrm>
          <a:prstGeom prst="rect">
            <a:avLst/>
          </a:prstGeom>
          <a:solidFill>
            <a:srgbClr val="0B2A55"/>
          </a:solidFill>
          <a:ln>
            <a:solidFill>
              <a:srgbClr val="0E36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38160" y="2286000"/>
            <a:ext cx="3611880" cy="64008"/>
          </a:xfrm>
          <a:prstGeom prst="rect">
            <a:avLst/>
          </a:prstGeom>
          <a:solidFill>
            <a:srgbClr val="1FC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66760" y="2468880"/>
            <a:ext cx="3154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1FC8DB"/>
                </a:solidFill>
                <a:latin typeface="Segoe UI Semibold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6760" y="2971800"/>
            <a:ext cx="3154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Segoe UI Semibold"/>
              </a:rPr>
              <a:t>Deployment Flexibility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6760" y="3474720"/>
            <a:ext cx="315468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A8B4C7"/>
                </a:solidFill>
                <a:latin typeface="Segoe UI"/>
              </a:rPr>
              <a:t>Run in Azure, AWS, or air-gapped on bare metal with a local Ollama LLM. No vendor lock-in at the infrastructure layer.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C8DB"/>
                </a:solidFill>
                <a:latin typeface="Segoe UI Semibold"/>
              </a:rPr>
              <a:t>HailBytes Differentiator Summary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20000"/>
          </a:xfrm>
          <a:prstGeom prst="rect">
            <a:avLst/>
          </a:prstGeom>
          <a:solidFill>
            <a:srgbClr val="0E36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325880"/>
          <a:ext cx="11094413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3603"/>
                <a:gridCol w="4160405"/>
                <a:gridCol w="4160405"/>
              </a:tblGrid>
              <a:tr h="574765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Differentiator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Why It Matters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FC8DB"/>
                          </a:solidFill>
                          <a:latin typeface="Segoe UI Semibold"/>
                        </a:rPr>
                        <a:t>HailBytes Position</a:t>
                      </a:r>
                    </a:p>
                  </a:txBody>
                  <a:tcPr marL="73152" marR="73152" marT="36576" marB="36576">
                    <a:solidFill>
                      <a:srgbClr val="0E3668"/>
                    </a:solidFill>
                  </a:tcPr>
                </a:tc>
              </a:tr>
              <a:tr h="574765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Compute pricing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Eliminates per-user cost escalation as orgs grow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$0.24/vCPU/hr — the only variable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574765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Tenant isolation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Regulated industries cannot send data to third-party SaaS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Deploys fully inside customer's Azure/AWS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  <a:tr h="574765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Source-available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Security buyers need audit rights; procurement requires it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ELv2 — every line reviewable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574765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MACC eligible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EA customers can apply existing Azure commitments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All products via Azure Marketplace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  <a:tr h="574765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AI-native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Reduces analyst time on triage and reporting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MCP servers for both SAT &amp; ASM</a:t>
                      </a:r>
                    </a:p>
                  </a:txBody>
                  <a:tcPr marL="73152" marR="73152" marT="36576" marB="36576">
                    <a:solidFill>
                      <a:srgbClr val="081E3D"/>
                    </a:solidFill>
                  </a:tcPr>
                </a:tc>
              </a:tr>
              <a:tr h="57477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Air-gap ready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>
                          <a:solidFill>
                            <a:srgbClr val="A8B4C7"/>
                          </a:solidFill>
                          <a:latin typeface="Segoe UI"/>
                        </a:rPr>
                        <a:t>Government and defense orgs require full network isolation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0B981"/>
                          </a:solidFill>
                          <a:latin typeface="Segoe UI"/>
                        </a:rPr>
                        <a:t>Local Ollama LLM, no external dependencies</a:t>
                      </a:r>
                    </a:p>
                  </a:txBody>
                  <a:tcPr marL="73152" marR="73152" marT="36576" marB="36576">
                    <a:solidFill>
                      <a:srgbClr val="0B2A55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943600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>
                <a:solidFill>
                  <a:srgbClr val="A8B4C7"/>
                </a:solidFill>
                <a:latin typeface="Segoe UI"/>
              </a:rPr>
              <a:t>Contact: sales@hailbytes.com  ·  hailbytes.com  ·  Azure Marketplace: search "HailBytes"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