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414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1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light_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40080"/>
            <a:ext cx="1645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55448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HailBytes ASM</a:t>
            </a:r>
            <a:endParaRPr lang="en-US" sz="6000" dirty="0"/>
          </a:p>
        </p:txBody>
      </p:sp>
      <p:sp>
        <p:nvSpPr>
          <p:cNvPr id="4" name="Text 1"/>
          <p:cNvSpPr/>
          <p:nvPr/>
        </p:nvSpPr>
        <p:spPr>
          <a:xfrm>
            <a:off x="548640" y="26517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 Surface Management — deploys in your customer's own AWS or Azure tenant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548640" y="4572000"/>
            <a:ext cx="4114800" cy="36576"/>
          </a:xfrm>
          <a:prstGeom prst="rect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48640" y="46634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BRIEF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48640" y="49834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HailBytes channel partners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48640" y="54406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Filling the ASM slot alongside the EDR, CSPM, and SIEM stack you already sell</a:t>
            </a:r>
            <a:endParaRPr lang="en-US" sz="1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9601200" y="1828800"/>
            <a:ext cx="18288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portfolio gap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stack covers endpoint and cloud — but external exposure is its own discipline.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65760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37744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32004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EDR covers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14400" y="374904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Endpoints, identities, and workloads you've already deployed agents on. CrowdStrike, SentinelOne, Defender for Endpoint.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297680" y="1920240"/>
            <a:ext cx="365760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2377440"/>
            <a:ext cx="640080" cy="6400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63440" y="32004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CSPM covers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4663440" y="374904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posture inside the AWS, Azure, or GCP accounts your customer has handed you keys to. Wiz, Prisma Cloud, Defender for Cloud.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046720" y="1920240"/>
            <a:ext cx="3657600" cy="40233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0" y="2377440"/>
            <a:ext cx="640080" cy="6400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412480" y="32004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Neither covers</a:t>
            </a:r>
            <a:endParaRPr lang="en-US" sz="2000" dirty="0"/>
          </a:p>
        </p:txBody>
      </p:sp>
      <p:sp>
        <p:nvSpPr>
          <p:cNvPr id="15" name="Text 10"/>
          <p:cNvSpPr/>
          <p:nvPr/>
        </p:nvSpPr>
        <p:spPr>
          <a:xfrm>
            <a:off x="8412480" y="374904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attacker's view from the outside. Shadow subdomains, forgotten assets, exposed services your customer doesn't know they own.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548640" y="60807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find out from a breach disclosure, a researcher email, or a Shodan screenshot. That's the gap ASM closes.</a:t>
            </a:r>
            <a:endParaRPr lang="en-US" sz="1300" dirty="0"/>
          </a:p>
        </p:txBody>
      </p:sp>
      <p:pic>
        <p:nvPicPr>
          <p:cNvPr id="17" name="Image 3" descr="logo_dark_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HailBytes ASM does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external discovery, prioritized findings, designed for the operator running 20+ tenants.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91440" cy="1828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54406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76200" dist="25400" dir="5400000" algn="bl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502920" cy="5029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224028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Discover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600200" y="269748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Subdomains, IPs, ports, certs, exposed services. First-party AWS, Azure, GCP, and Cloudflare connectors for cloud-asset enumeration.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263640" y="1920240"/>
            <a:ext cx="91440" cy="1828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355080" y="1920240"/>
            <a:ext cx="54406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76200" dist="25400" dir="5400000" algn="bl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2286000"/>
            <a:ext cx="502920" cy="5029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15200" y="224028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Monitor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7315200" y="269748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scans on the cadence you set. New asset appears; you see it before the attacker does.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48640" y="3931920"/>
            <a:ext cx="91440" cy="1828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640080" y="3931920"/>
            <a:ext cx="54406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76200" dist="25400" dir="5400000" algn="bl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297680"/>
            <a:ext cx="502920" cy="5029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00200" y="425196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Prioritize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1600200" y="470916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analysis (OpenAI or local Ollama) plus exposure clustering across the asset graph — operator sees what changed and what hurts.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263640" y="3931920"/>
            <a:ext cx="91440" cy="1828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6355080" y="3931920"/>
            <a:ext cx="54406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76200" dist="25400" dir="5400000" algn="bl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4297680"/>
            <a:ext cx="502920" cy="5029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315200" y="425196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Integrate</a:t>
            </a:r>
            <a:endParaRPr lang="en-US" sz="2000" dirty="0"/>
          </a:p>
        </p:txBody>
      </p:sp>
      <p:sp>
        <p:nvSpPr>
          <p:cNvPr id="23" name="Text 17"/>
          <p:cNvSpPr/>
          <p:nvPr/>
        </p:nvSpPr>
        <p:spPr>
          <a:xfrm>
            <a:off x="7315200" y="470916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Splunk HEC, SIEM/SOAR webhooks, audit log streaming, REST API, and a built-in MCP server so AI agents can drive scans and query findings.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548640" y="5989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Deploys via official Terraform modules (single-VM, HA, or auto-scaling) inside the customer's own AWS, Azure, AWS GovCloud, or Azure Government tenant — recon data never leaves their VPC.</a:t>
            </a:r>
            <a:endParaRPr lang="en-US" sz="1200" dirty="0"/>
          </a:p>
        </p:txBody>
      </p:sp>
      <p:pic>
        <p:nvPicPr>
          <p:cNvPr id="25" name="Image 4" descr="logo_dark_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BEC7CD-3585-D835-1D9B-6CBDBAC08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30" y="173374"/>
            <a:ext cx="10502020" cy="5907386"/>
          </a:xfrm>
          <a:prstGeom prst="rect">
            <a:avLst/>
          </a:prstGeom>
        </p:spPr>
      </p:pic>
      <p:sp>
        <p:nvSpPr>
          <p:cNvPr id="9" name="Text 11">
            <a:extLst>
              <a:ext uri="{FF2B5EF4-FFF2-40B4-BE49-F238E27FC236}">
                <a16:creationId xmlns:a16="http://schemas.microsoft.com/office/drawing/2014/main" id="{EB61BE72-BCE7-A3CE-EFA4-7947E3C8B682}"/>
              </a:ext>
            </a:extLst>
          </p:cNvPr>
          <p:cNvSpPr/>
          <p:nvPr/>
        </p:nvSpPr>
        <p:spPr>
          <a:xfrm>
            <a:off x="548640" y="60807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are used to represent distinct sets of Targets, often used to distinguish between clients in MSSP / Consulting deployments.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234375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for the operator, not the auditor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screen answers one of three questions an MSSP analyst is asking at 8am.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657600" cy="4114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22860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914400" y="320040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What's new?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914400" y="457200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Net-new assets and services since the last scan. Sorted by risk, not by alphabet.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97680" y="1920240"/>
            <a:ext cx="3657600" cy="4114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663440" y="22860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4663440" y="320040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What's worse than expected?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663440" y="457200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 that escalated, exposures that grew, certs about to expire on assets you didn't know existed.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046720" y="1920240"/>
            <a:ext cx="3657600" cy="4114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412480" y="22860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412480" y="320040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can be closed today?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412480" y="457200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High-confidence, low-effort wins. The kind of progress your MSSP analyst can show a customer in their weekly.</a:t>
            </a:r>
            <a:endParaRPr lang="en-US" sz="1400" dirty="0"/>
          </a:p>
        </p:txBody>
      </p:sp>
      <p:pic>
        <p:nvPicPr>
          <p:cNvPr id="16" name="Image 0" descr="logo_dark_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Fits the stack you already sell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ASM is the outside-in view. EDR and CSPM are inside-out. The story writes itself.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3200400" cy="2011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blurRad="1016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423160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17320" y="23774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HailBytes ASM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77240" y="31089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external discovery + prioritized findings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840480" y="3200400"/>
            <a:ext cx="914400" cy="0"/>
          </a:xfrm>
          <a:prstGeom prst="line">
            <a:avLst/>
          </a:prstGeom>
          <a:noFill/>
          <a:ln w="38100">
            <a:solidFill>
              <a:srgbClr val="1E2761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3794760" y="2852928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 · Webhook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846320" y="2651760"/>
            <a:ext cx="2377440" cy="10972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846320" y="27889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SIEM / SOAR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846320" y="31546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Splunk · QRadar · Sentinel · Chronicle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7315200" y="2743200"/>
            <a:ext cx="1097280" cy="0"/>
          </a:xfrm>
          <a:prstGeom prst="line">
            <a:avLst/>
          </a:prstGeom>
          <a:noFill/>
          <a:ln w="38100">
            <a:solidFill>
              <a:srgbClr val="1E2761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7315200" y="3657600"/>
            <a:ext cx="1097280" cy="548640"/>
          </a:xfrm>
          <a:prstGeom prst="line">
            <a:avLst/>
          </a:prstGeom>
          <a:noFill/>
          <a:ln w="38100">
            <a:solidFill>
              <a:srgbClr val="1E2761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8503920" y="1737360"/>
            <a:ext cx="31089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8686800" y="18745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EDR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8686800" y="233172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Correlate exposed assets with endpoint coverage — find the host that isn't running the EDR agent your customer is paying for.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8503920" y="3611880"/>
            <a:ext cx="31089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686800" y="3749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CSPM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8686800" y="420624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Cross-check external exposure against connected cloud accounts — flag shadow infrastructure outside the CSPM's scanned scope.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solidFill>
            <a:srgbClr val="131A47"/>
          </a:solidFill>
          <a:ln w="12700">
            <a:solidFill>
              <a:srgbClr val="131A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731520" y="553212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Pitch to your customer: "We see what your EDR + CSPM can't — and route findings into the SIEM you're already paying for."</a:t>
            </a:r>
            <a:endParaRPr lang="en-US" sz="1400" dirty="0"/>
          </a:p>
        </p:txBody>
      </p:sp>
      <p:pic>
        <p:nvPicPr>
          <p:cNvPr id="23" name="Image 1" descr="logo_dark_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HailBytes vs. the others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We're not trying to outspend the public-cap-table ASMs. We're trying to be the right answer for partners selling into mid-market.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64240" cy="320040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HailBytes ASM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Big-cap ASM (Censys / Palo Alto Xpanse)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OSS reNgine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Deployment model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Runs in customer's own AWS / Azure / GovCloud tenant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SaaS — recon data on vendor infra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Self-hosted, DIY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Pricing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$0.24 / vCPU / hour, no per-asset or per-seat fees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Per-asset SaaS list price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 — but you own the ops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MSSP / multi-tenant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First-class, designed-in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Available, often a premium SKU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+ automation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Built-in MCP server, AI-powered analysis (OpenAI or Ollama)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Vendor-controlled AI features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Bring your own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SIEM/SOAR plumbing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Splunk HEC, webhooks, audit log streaming, REST API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Yes, configured per-deal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 it yourself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Partner program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Co-sell, deal-reg, joint-named ASM offering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Channel exists but margin is thin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n/a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Image 0" descr="logo_dark_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Partner economics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so the math works for your sales team, your SOC, and your renewal book.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3657600" cy="23774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23317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4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20%</a:t>
            </a:r>
            <a:endParaRPr lang="en-US" sz="6400" dirty="0"/>
          </a:p>
        </p:txBody>
      </p:sp>
      <p:sp>
        <p:nvSpPr>
          <p:cNvPr id="6" name="Text 4"/>
          <p:cNvSpPr/>
          <p:nvPr/>
        </p:nvSpPr>
        <p:spPr>
          <a:xfrm>
            <a:off x="822960" y="3520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SHARE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385876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client contracts — paid for the life of the customer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2011680"/>
            <a:ext cx="3657600" cy="23774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0" y="23317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4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Day 1</a:t>
            </a:r>
            <a:endParaRPr lang="en-US" sz="6400" dirty="0"/>
          </a:p>
        </p:txBody>
      </p:sp>
      <p:sp>
        <p:nvSpPr>
          <p:cNvPr id="10" name="Text 8"/>
          <p:cNvSpPr/>
          <p:nvPr/>
        </p:nvSpPr>
        <p:spPr>
          <a:xfrm>
            <a:off x="4572000" y="3520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 REGISTRATION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0" y="385876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rev-share locked at registration; no recompete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46720" y="2011680"/>
            <a:ext cx="3657600" cy="23774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321040" y="23317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Co-sell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8321040" y="3520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CPPO + AZURE MPO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321040" y="385876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Resale auth from HailBytes — draws down customer EDP / MACC commit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617720"/>
            <a:ext cx="2743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846320"/>
            <a:ext cx="365760" cy="36576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280160" y="4800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Case Study Program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777240" y="53035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months free + $18k (120 hours) support for evaluating clients.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3383280" y="4617720"/>
            <a:ext cx="2743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880" y="4846320"/>
            <a:ext cx="365760" cy="36576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4114800" y="4800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Fast PoC turnaround</a:t>
            </a:r>
            <a:endParaRPr lang="en-US" sz="1300" dirty="0"/>
          </a:p>
        </p:txBody>
      </p:sp>
      <p:sp>
        <p:nvSpPr>
          <p:cNvPr id="23" name="Text 19"/>
          <p:cNvSpPr/>
          <p:nvPr/>
        </p:nvSpPr>
        <p:spPr>
          <a:xfrm>
            <a:off x="3611880" y="53035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in tenant; pilot in days, not weeks.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6217920" y="4617720"/>
            <a:ext cx="2743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520" y="4846320"/>
            <a:ext cx="365760" cy="365760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6949440" y="4800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Partner portal</a:t>
            </a:r>
            <a:endParaRPr lang="en-US" sz="1300" dirty="0"/>
          </a:p>
        </p:txBody>
      </p:sp>
      <p:sp>
        <p:nvSpPr>
          <p:cNvPr id="27" name="Text 22"/>
          <p:cNvSpPr/>
          <p:nvPr/>
        </p:nvSpPr>
        <p:spPr>
          <a:xfrm>
            <a:off x="6446520" y="53035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Pitch decks, battlecards, ROI calculators, Slack channel.</a:t>
            </a:r>
            <a:endParaRPr lang="en-US" sz="1100" dirty="0"/>
          </a:p>
        </p:txBody>
      </p:sp>
      <p:sp>
        <p:nvSpPr>
          <p:cNvPr id="28" name="Shape 23"/>
          <p:cNvSpPr/>
          <p:nvPr/>
        </p:nvSpPr>
        <p:spPr>
          <a:xfrm>
            <a:off x="9052560" y="4617720"/>
            <a:ext cx="2743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1160" y="4846320"/>
            <a:ext cx="365760" cy="365760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9784080" y="4800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MSSP-ready license</a:t>
            </a:r>
            <a:endParaRPr lang="en-US" sz="1300" dirty="0"/>
          </a:p>
        </p:txBody>
      </p:sp>
      <p:sp>
        <p:nvSpPr>
          <p:cNvPr id="31" name="Text 25"/>
          <p:cNvSpPr/>
          <p:nvPr/>
        </p:nvSpPr>
        <p:spPr>
          <a:xfrm>
            <a:off x="9281160" y="53035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Multi-tenant from day one — no enterprise-edition gotcha.</a:t>
            </a:r>
            <a:endParaRPr lang="en-US" sz="1100" dirty="0"/>
          </a:p>
        </p:txBody>
      </p:sp>
      <p:pic>
        <p:nvPicPr>
          <p:cNvPr id="32" name="Image 4" descr="logo_dark_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AWS CPPO + Azure MPO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channel motion on both clouds. AWS Channel Partner Private Offer (CPPO) or Azure Multiparty Private Offer (MPO) — you are seller of record; AWS or Microsoft handles billing and disburses to both parties.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7607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9144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68680" y="2240280"/>
            <a:ext cx="548640" cy="5486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68680" y="2240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600200" y="21031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Resale authorization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600200" y="256032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HailBytes (ISV) issues a Resale Authorization to you on AWS Marketplace (CPPO) or extends a Multiparty Private Offer on Azure Marketplace (MPO) with the agreed wholesale price.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246120"/>
            <a:ext cx="57607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48640" y="3246120"/>
            <a:ext cx="9144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68680" y="3566160"/>
            <a:ext cx="548640" cy="5486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68680" y="3566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600200" y="3429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Partner creates the offer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600200" y="388620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set the customer-facing price, contract length, and any bundled services, then extend the CPPO or MPO to the customer.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572000"/>
            <a:ext cx="57607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48640" y="4572000"/>
            <a:ext cx="9144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68680" y="4892040"/>
            <a:ext cx="548640" cy="5486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68680" y="4892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600200" y="47548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Subscribe + disburse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1600200" y="521208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accepts in their AWS or Azure console. The marketplace pays HailBytes the wholesale price and you the markup. CPPO spend draws down AWS EDP commit; MPO spend draws down Microsoft MACC commit.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492240" y="1920240"/>
            <a:ext cx="512064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766560" y="20116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Zero</a:t>
            </a:r>
            <a:endParaRPr lang="en-US" sz="3000" dirty="0"/>
          </a:p>
        </p:txBody>
      </p:sp>
      <p:sp>
        <p:nvSpPr>
          <p:cNvPr id="24" name="Text 22"/>
          <p:cNvSpPr/>
          <p:nvPr/>
        </p:nvSpPr>
        <p:spPr>
          <a:xfrm>
            <a:off x="8595360" y="208483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PROCUREMENT PAPERWORK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595360" y="242316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Customer's AWS or Azure account, customer's terms — no fresh legal review.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492240" y="3246120"/>
            <a:ext cx="512064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766560" y="33375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1-click</a:t>
            </a:r>
            <a:endParaRPr lang="en-US" sz="3000" dirty="0"/>
          </a:p>
        </p:txBody>
      </p:sp>
      <p:sp>
        <p:nvSpPr>
          <p:cNvPr id="28" name="Text 26"/>
          <p:cNvSpPr/>
          <p:nvPr/>
        </p:nvSpPr>
        <p:spPr>
          <a:xfrm>
            <a:off x="8595360" y="341071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CUSTOMERS ON AWS OR AZURE ALREADY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8595360" y="374904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Subscribe from AWS Marketplace or Azure Marketplace, deploy in minutes inside their own tenant.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492240" y="4572000"/>
            <a:ext cx="512064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6766560" y="46634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Stack</a:t>
            </a:r>
            <a:endParaRPr lang="en-US" sz="3000" dirty="0"/>
          </a:p>
        </p:txBody>
      </p:sp>
      <p:sp>
        <p:nvSpPr>
          <p:cNvPr id="32" name="Text 30"/>
          <p:cNvSpPr/>
          <p:nvPr/>
        </p:nvSpPr>
        <p:spPr>
          <a:xfrm>
            <a:off x="8595360" y="473659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MARKUP + REV SHARE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595360" y="507492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earn the CPPO or MPO markup AND the partner-program rev share — the two are additive, not competing.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548640" y="5852160"/>
            <a:ext cx="11064240" cy="502920"/>
          </a:xfrm>
          <a:prstGeom prst="rect">
            <a:avLst/>
          </a:prstGeom>
          <a:solidFill>
            <a:srgbClr val="131A47"/>
          </a:solidFill>
          <a:ln w="12700">
            <a:solidFill>
              <a:srgbClr val="131A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731520" y="585216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HailBytes on AWS Marketplace and Azure Marketplace.  Register at hailbytes.com/partners for your resale authorization.</a:t>
            </a:r>
            <a:endParaRPr lang="en-US" sz="1100" dirty="0"/>
          </a:p>
        </p:txBody>
      </p:sp>
      <p:pic>
        <p:nvPicPr>
          <p:cNvPr id="36" name="Image 0" descr="logo_dark_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37" name="Text 34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 good HailBytes deal looks like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your team knows when to lead with ASM vs. attach it to an EDR or CSPM motion.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486400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5486400" cy="7315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1488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Ideal customer profile</a:t>
            </a:r>
            <a:endParaRPr lang="en-US" sz="18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798064"/>
            <a:ext cx="274320" cy="274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80160" y="27432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– 5,000 employees; regulated, growth-stage tech, or Silicon Slopes profile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3575304"/>
            <a:ext cx="274320" cy="274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80160" y="352044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running CrowdStrike or Wiz — no ASM in the stack today</a:t>
            </a:r>
            <a:endParaRPr lang="en-US" sz="13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352544"/>
            <a:ext cx="274320" cy="2743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280160" y="42976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AWS- or Azure-committed (active EDP / MACC credits, Marketplace procurement preferred)</a:t>
            </a:r>
            <a:endParaRPr lang="en-US" sz="13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5129784"/>
            <a:ext cx="274320" cy="27432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280160" y="50749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Acquisitive or distributed — surface they don't fully inventory</a:t>
            </a:r>
            <a:endParaRPr lang="en-US" sz="1300" dirty="0"/>
          </a:p>
        </p:txBody>
      </p:sp>
      <p:sp>
        <p:nvSpPr>
          <p:cNvPr id="15" name="Shape 9"/>
          <p:cNvSpPr/>
          <p:nvPr/>
        </p:nvSpPr>
        <p:spPr>
          <a:xfrm>
            <a:off x="6126480" y="1920240"/>
            <a:ext cx="5486400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0"/>
          <p:cNvSpPr/>
          <p:nvPr/>
        </p:nvSpPr>
        <p:spPr>
          <a:xfrm>
            <a:off x="6126480" y="1920240"/>
            <a:ext cx="5486400" cy="73152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1"/>
          <p:cNvSpPr/>
          <p:nvPr/>
        </p:nvSpPr>
        <p:spPr>
          <a:xfrm>
            <a:off x="6355080" y="21488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Buying triggers</a:t>
            </a:r>
            <a:endParaRPr lang="en-US" sz="180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2798064"/>
            <a:ext cx="274320" cy="27432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6858000" y="27432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Recent acquisition, divestiture, or rebrand</a:t>
            </a:r>
            <a:endParaRPr lang="en-US" sz="130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3575304"/>
            <a:ext cx="274320" cy="27432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858000" y="352044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Failed pen test or red-team finding on a forgotten asset</a:t>
            </a:r>
            <a:endParaRPr lang="en-US" sz="1300" dirty="0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4352544"/>
            <a:ext cx="274320" cy="274320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6858000" y="42976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/ compliance ask (SOC 2, HIPAA, FedRAMP prep)</a:t>
            </a:r>
            <a:endParaRPr lang="en-US" sz="1300" dirty="0"/>
          </a:p>
        </p:txBody>
      </p:sp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5129784"/>
            <a:ext cx="274320" cy="274320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6858000" y="50749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CISO doing a 90-day attack-surface inventory</a:t>
            </a:r>
            <a:endParaRPr lang="en-US" sz="1300" dirty="0"/>
          </a:p>
        </p:txBody>
      </p:sp>
      <p:pic>
        <p:nvPicPr>
          <p:cNvPr id="26" name="Image 8" descr="logo_dark_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27" name="Text 16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PoC path — short, scripted, repeatable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Two-week pilot. Customer hands us seed domains; we hand back a findings review.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7432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2743200" cy="6400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231343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0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3063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Kickoff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77240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domains, scope, success criteria, named DRI on both sides.</a:t>
            </a:r>
            <a:endParaRPr lang="en-US" sz="1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3310128" y="3703320"/>
            <a:ext cx="228600" cy="2286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401568" y="2194560"/>
            <a:ext cx="27432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401568" y="2194560"/>
            <a:ext cx="2743200" cy="6400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3584448" y="231343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1-3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630168" y="3063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Discovery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3630168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scan, asset inventory, baseline findings dropped into shared review doc.</a:t>
            </a:r>
            <a:endParaRPr lang="en-US" sz="12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6163056" y="3703320"/>
            <a:ext cx="228600" cy="22860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254496" y="2194560"/>
            <a:ext cx="27432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6254496" y="2194560"/>
            <a:ext cx="2743200" cy="6400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6437376" y="231343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4-10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6483096" y="3063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Triage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6483096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working session: which findings matter, what to integrate (Splunk, ticketing).</a:t>
            </a:r>
            <a:endParaRPr lang="en-US" sz="1200" dirty="0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9015984" y="3703320"/>
            <a:ext cx="228600" cy="228600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9107424" y="2194560"/>
            <a:ext cx="27432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9107424" y="2194560"/>
            <a:ext cx="2743200" cy="6400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/>
          <p:nvPr/>
        </p:nvSpPr>
        <p:spPr>
          <a:xfrm>
            <a:off x="9290304" y="231343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11-14</a:t>
            </a:r>
            <a:endParaRPr lang="en-US" sz="1400" dirty="0"/>
          </a:p>
        </p:txBody>
      </p:sp>
      <p:sp>
        <p:nvSpPr>
          <p:cNvPr id="25" name="Text 20"/>
          <p:cNvSpPr/>
          <p:nvPr/>
        </p:nvSpPr>
        <p:spPr>
          <a:xfrm>
            <a:off x="9336024" y="3063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</a:t>
            </a:r>
            <a:endParaRPr lang="en-US" sz="2000" dirty="0"/>
          </a:p>
        </p:txBody>
      </p:sp>
      <p:sp>
        <p:nvSpPr>
          <p:cNvPr id="26" name="Text 21"/>
          <p:cNvSpPr/>
          <p:nvPr/>
        </p:nvSpPr>
        <p:spPr>
          <a:xfrm>
            <a:off x="9336024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 report, pricing, paper. Or fail fast and we both learn something.</a:t>
            </a:r>
            <a:endParaRPr lang="en-US" sz="1200" dirty="0"/>
          </a:p>
        </p:txBody>
      </p:sp>
      <p:sp>
        <p:nvSpPr>
          <p:cNvPr id="27" name="Shape 22"/>
          <p:cNvSpPr/>
          <p:nvPr/>
        </p:nvSpPr>
        <p:spPr>
          <a:xfrm>
            <a:off x="548640" y="5715000"/>
            <a:ext cx="11064240" cy="640080"/>
          </a:xfrm>
          <a:prstGeom prst="rect">
            <a:avLst/>
          </a:prstGeom>
          <a:solidFill>
            <a:srgbClr val="131A47"/>
          </a:solidFill>
          <a:ln w="12700">
            <a:solidFill>
              <a:srgbClr val="131A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3"/>
          <p:cNvSpPr/>
          <p:nvPr/>
        </p:nvSpPr>
        <p:spPr>
          <a:xfrm>
            <a:off x="731520" y="5742432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HailBytes brings the engineer. You bring the customer relationship. For longer evaluations, the Case Study Program offers 12 months in exchange for feedback.</a:t>
            </a:r>
            <a:endParaRPr lang="en-US" sz="1300" dirty="0"/>
          </a:p>
        </p:txBody>
      </p:sp>
      <p:pic>
        <p:nvPicPr>
          <p:cNvPr id="29" name="Image 3" descr="logo_dark_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we are, where we're going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snapshot — what's shipping, what's next, and what we'd rather de-risk before signing partners.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70332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91440" cy="4297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21031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Shipping today</a:t>
            </a:r>
            <a:endParaRPr lang="en-US" sz="18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825496"/>
            <a:ext cx="256032" cy="25603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188720" y="278892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scans, AI-powered analysis (MCP server)</a:t>
            </a:r>
            <a:endParaRPr lang="en-US" sz="12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602736"/>
            <a:ext cx="256032" cy="25603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88720" y="35661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SSO via OIDC + SAML, audit log streaming</a:t>
            </a:r>
            <a:endParaRPr lang="en-US" sz="12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4379976"/>
            <a:ext cx="256032" cy="25603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188720" y="43434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First-party AWS/Azure/GCP/Cloudflare connectors</a:t>
            </a:r>
            <a:endParaRPr lang="en-US" sz="12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157216"/>
            <a:ext cx="256032" cy="25603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88720" y="51206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GovCloud + Azure Government deploy targets</a:t>
            </a:r>
            <a:endParaRPr lang="en-US" sz="1250" dirty="0"/>
          </a:p>
        </p:txBody>
      </p:sp>
      <p:sp>
        <p:nvSpPr>
          <p:cNvPr id="15" name="Shape 9"/>
          <p:cNvSpPr/>
          <p:nvPr/>
        </p:nvSpPr>
        <p:spPr>
          <a:xfrm>
            <a:off x="4343400" y="1828800"/>
            <a:ext cx="370332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0"/>
          <p:cNvSpPr/>
          <p:nvPr/>
        </p:nvSpPr>
        <p:spPr>
          <a:xfrm>
            <a:off x="4343400" y="1828800"/>
            <a:ext cx="91440" cy="4297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1"/>
          <p:cNvSpPr/>
          <p:nvPr/>
        </p:nvSpPr>
        <p:spPr>
          <a:xfrm>
            <a:off x="4617720" y="21031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 90 days</a:t>
            </a:r>
            <a:endParaRPr lang="en-US" sz="180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2825496"/>
            <a:ext cx="256032" cy="256032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4983480" y="278892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EDR asset correlation (CrowdStrike, SentinelOne)</a:t>
            </a:r>
            <a:endParaRPr lang="en-US" sz="125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3602736"/>
            <a:ext cx="256032" cy="256032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4983480" y="35661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CSPM cloud-asset cross-check (Wiz, Defender for Cloud)</a:t>
            </a:r>
            <a:endParaRPr lang="en-US" sz="1250" dirty="0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4379976"/>
            <a:ext cx="256032" cy="256032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4983480" y="43434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Expanded MSSP role-based access</a:t>
            </a:r>
            <a:endParaRPr lang="en-US" sz="1250" dirty="0"/>
          </a:p>
        </p:txBody>
      </p:sp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5157216"/>
            <a:ext cx="256032" cy="256032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4983480" y="51206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Customer-facing scheduled reports</a:t>
            </a:r>
            <a:endParaRPr lang="en-US" sz="1250" dirty="0"/>
          </a:p>
        </p:txBody>
      </p:sp>
      <p:sp>
        <p:nvSpPr>
          <p:cNvPr id="26" name="Shape 16"/>
          <p:cNvSpPr/>
          <p:nvPr/>
        </p:nvSpPr>
        <p:spPr>
          <a:xfrm>
            <a:off x="8138160" y="1828800"/>
            <a:ext cx="370332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17"/>
          <p:cNvSpPr/>
          <p:nvPr/>
        </p:nvSpPr>
        <p:spPr>
          <a:xfrm>
            <a:off x="8138160" y="1828800"/>
            <a:ext cx="91440" cy="429768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18"/>
          <p:cNvSpPr/>
          <p:nvPr/>
        </p:nvSpPr>
        <p:spPr>
          <a:xfrm>
            <a:off x="8412480" y="21031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 tell partners up front</a:t>
            </a:r>
            <a:endParaRPr lang="en-US" sz="1800" dirty="0"/>
          </a:p>
        </p:txBody>
      </p:sp>
      <p:pic>
        <p:nvPicPr>
          <p:cNvPr id="29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0" y="2825496"/>
            <a:ext cx="256032" cy="256032"/>
          </a:xfrm>
          <a:prstGeom prst="rect">
            <a:avLst/>
          </a:prstGeom>
        </p:spPr>
      </p:pic>
      <p:sp>
        <p:nvSpPr>
          <p:cNvPr id="30" name="Text 19"/>
          <p:cNvSpPr/>
          <p:nvPr/>
        </p:nvSpPr>
        <p:spPr>
          <a:xfrm>
            <a:off x="8778240" y="278892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Founder-led — fast moves, small team</a:t>
            </a:r>
            <a:endParaRPr lang="en-US" sz="1250" dirty="0"/>
          </a:p>
        </p:txBody>
      </p:sp>
      <p:pic>
        <p:nvPicPr>
          <p:cNvPr id="31" name="Image 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0" y="3602736"/>
            <a:ext cx="256032" cy="256032"/>
          </a:xfrm>
          <a:prstGeom prst="rect">
            <a:avLst/>
          </a:prstGeom>
        </p:spPr>
      </p:pic>
      <p:sp>
        <p:nvSpPr>
          <p:cNvPr id="32" name="Text 20"/>
          <p:cNvSpPr/>
          <p:nvPr/>
        </p:nvSpPr>
        <p:spPr>
          <a:xfrm>
            <a:off x="8778240" y="35661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EDR + CSPM integrations are webhook-bridged today, with native support shipping in Q3 ‘26.</a:t>
            </a:r>
            <a:endParaRPr lang="en-US" sz="1250" dirty="0"/>
          </a:p>
        </p:txBody>
      </p:sp>
      <p:pic>
        <p:nvPicPr>
          <p:cNvPr id="33" name="Image 1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0" y="4379976"/>
            <a:ext cx="256032" cy="256032"/>
          </a:xfrm>
          <a:prstGeom prst="rect">
            <a:avLst/>
          </a:prstGeom>
        </p:spPr>
      </p:pic>
      <p:sp>
        <p:nvSpPr>
          <p:cNvPr id="34" name="Text 21"/>
          <p:cNvSpPr/>
          <p:nvPr/>
        </p:nvSpPr>
        <p:spPr>
          <a:xfrm>
            <a:off x="8778240" y="43434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Per-tenant deploy means partner-side ops lift</a:t>
            </a:r>
            <a:endParaRPr lang="en-US" sz="1250" dirty="0"/>
          </a:p>
        </p:txBody>
      </p:sp>
      <p:pic>
        <p:nvPicPr>
          <p:cNvPr id="35" name="Image 1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0" y="5157216"/>
            <a:ext cx="256032" cy="256032"/>
          </a:xfrm>
          <a:prstGeom prst="rect">
            <a:avLst/>
          </a:prstGeom>
        </p:spPr>
      </p:pic>
      <p:sp>
        <p:nvSpPr>
          <p:cNvPr id="36" name="Text 22"/>
          <p:cNvSpPr/>
          <p:nvPr/>
        </p:nvSpPr>
        <p:spPr>
          <a:xfrm>
            <a:off x="8778240" y="51206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We'd rather under-promise and ship clean</a:t>
            </a:r>
            <a:endParaRPr lang="en-US" sz="1250" dirty="0"/>
          </a:p>
        </p:txBody>
      </p:sp>
      <p:pic>
        <p:nvPicPr>
          <p:cNvPr id="37" name="Image 12" descr="logo_dark_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38" name="Text 23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31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light_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1463040" cy="4389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05156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we'd like to go from here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548640" y="19202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concrete next steps — pick any combination.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48640" y="2560320"/>
            <a:ext cx="36576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22960" y="28346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822960" y="36118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Joint account list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22960" y="44805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5 – 10 mutual targets where ASM strengthens your EDR or CSPM motion.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297680" y="2560320"/>
            <a:ext cx="36576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572000" y="28346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4572000" y="36118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Pilot or case study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4572000" y="44805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2-week PoC or enroll a customer in the 12-month Case Study Program. We bring the engineer.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8046720" y="2560320"/>
            <a:ext cx="36576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321040" y="28346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200" dirty="0"/>
          </a:p>
        </p:txBody>
      </p:sp>
      <p:sp>
        <p:nvSpPr>
          <p:cNvPr id="15" name="Text 12"/>
          <p:cNvSpPr/>
          <p:nvPr/>
        </p:nvSpPr>
        <p:spPr>
          <a:xfrm>
            <a:off x="8321040" y="36118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Partner agreement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8321040" y="44805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 rev share, deal-reg, AWS Marketplace (CPPO) and Azure Marketplace (MPO) co-sell. Term sheet to your team within five business days.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48640" y="6126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David McHale  ·  Principal, HailBytes  ·  david@hailbytes.com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1392</Words>
  <Application>Microsoft Office PowerPoint</Application>
  <PresentationFormat>Widescreen</PresentationFormat>
  <Paragraphs>196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HailBytes ASM — Harborcoat Partner Brief</dc:title>
  <dc:subject>PptxGenJS Presentation</dc:subject>
  <dc:creator>HailBytes</dc:creator>
  <cp:lastModifiedBy>David McHale</cp:lastModifiedBy>
  <cp:revision>9</cp:revision>
  <dcterms:created xsi:type="dcterms:W3CDTF">2026-05-11T18:47:04Z</dcterms:created>
  <dcterms:modified xsi:type="dcterms:W3CDTF">2026-05-11T18:58:36Z</dcterms:modified>
</cp:coreProperties>
</file>