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7"/>
  </p:notesMasterIdLst>
  <p:sldIdLst>
    <p:sldId id="439" r:id="rId5"/>
    <p:sldId id="556" r:id="rId6"/>
  </p:sldIdLst>
  <p:sldSz cx="10058400" cy="130143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id="{D5639495-FE7E-E64D-97DB-A49859B699B2}">
          <p14:sldIdLst>
            <p14:sldId id="439"/>
            <p14:sldId id="556"/>
          </p14:sldIdLst>
        </p14:section>
      </p14:sectionLst>
    </p:ext>
    <p:ext uri="{EFAFB233-063F-42B5-8137-9DF3F51BA10A}">
      <p15:sldGuideLst xmlns:p15="http://schemas.microsoft.com/office/powerpoint/2012/main">
        <p15:guide id="1" orient="horz" pos="695" userDrawn="1">
          <p15:clr>
            <a:srgbClr val="A4A3A4"/>
          </p15:clr>
        </p15:guide>
        <p15:guide id="3" orient="horz" pos="7885" userDrawn="1">
          <p15:clr>
            <a:srgbClr val="A4A3A4"/>
          </p15:clr>
        </p15:guide>
        <p15:guide id="4" pos="6045" userDrawn="1">
          <p15:clr>
            <a:srgbClr val="A4A3A4"/>
          </p15:clr>
        </p15:guide>
        <p15:guide id="5" pos="310" userDrawn="1">
          <p15:clr>
            <a:srgbClr val="A4A3A4"/>
          </p15:clr>
        </p15:guide>
        <p15:guide id="6" orient="horz" pos="285" userDrawn="1">
          <p15:clr>
            <a:srgbClr val="A4A3A4"/>
          </p15:clr>
        </p15:guide>
        <p15:guide id="7" pos="1994" userDrawn="1">
          <p15:clr>
            <a:srgbClr val="A4A3A4"/>
          </p15:clr>
        </p15:guide>
        <p15:guide id="8" pos="5985" userDrawn="1">
          <p15:clr>
            <a:srgbClr val="A4A3A4"/>
          </p15:clr>
        </p15:guide>
        <p15:guide id="9" orient="horz" pos="5244" userDrawn="1">
          <p15:clr>
            <a:srgbClr val="A4A3A4"/>
          </p15:clr>
        </p15:guide>
        <p15:guide id="10" pos="3668" userDrawn="1">
          <p15:clr>
            <a:srgbClr val="A4A3A4"/>
          </p15:clr>
        </p15:guide>
        <p15:guide id="11" pos="469" userDrawn="1">
          <p15:clr>
            <a:srgbClr val="A4A3A4"/>
          </p15:clr>
        </p15:guide>
        <p15:guide id="12" pos="5869" userDrawn="1">
          <p15:clr>
            <a:srgbClr val="A4A3A4"/>
          </p15:clr>
        </p15:guide>
        <p15:guide id="13" pos="4166" userDrawn="1">
          <p15:clr>
            <a:srgbClr val="A4A3A4"/>
          </p15:clr>
        </p15:guide>
        <p15:guide id="14" orient="horz" pos="7356" userDrawn="1">
          <p15:clr>
            <a:srgbClr val="A4A3A4"/>
          </p15:clr>
        </p15:guide>
        <p15:guide id="15" orient="horz" pos="1047" userDrawn="1">
          <p15:clr>
            <a:srgbClr val="A4A3A4"/>
          </p15:clr>
        </p15:guide>
        <p15:guide id="16" orient="horz" pos="1868" userDrawn="1">
          <p15:clr>
            <a:srgbClr val="A4A3A4"/>
          </p15:clr>
        </p15:guide>
        <p15:guide id="17" orient="horz" pos="2466" userDrawn="1">
          <p15:clr>
            <a:srgbClr val="A4A3A4"/>
          </p15:clr>
        </p15:guide>
        <p15:guide id="18" orient="horz" pos="3571" userDrawn="1">
          <p15:clr>
            <a:srgbClr val="A4A3A4"/>
          </p15:clr>
        </p15:guide>
        <p15:guide id="19" orient="horz" pos="6326" userDrawn="1">
          <p15:clr>
            <a:srgbClr val="A4A3A4"/>
          </p15:clr>
        </p15:guide>
        <p15:guide id="20" pos="1818" userDrawn="1">
          <p15:clr>
            <a:srgbClr val="A4A3A4"/>
          </p15:clr>
        </p15:guide>
        <p15:guide id="21" pos="3844" userDrawn="1">
          <p15:clr>
            <a:srgbClr val="A4A3A4"/>
          </p15:clr>
        </p15:guide>
        <p15:guide id="22" pos="2170" userDrawn="1">
          <p15:clr>
            <a:srgbClr val="A4A3A4"/>
          </p15:clr>
        </p15:guide>
        <p15:guide id="23" orient="horz" pos="6182" userDrawn="1">
          <p15:clr>
            <a:srgbClr val="A4A3A4"/>
          </p15:clr>
        </p15:guide>
        <p15:guide id="24" pos="4224" userDrawn="1">
          <p15:clr>
            <a:srgbClr val="547EBF"/>
          </p15:clr>
        </p15:guide>
        <p15:guide id="25" orient="horz" pos="7151" userDrawn="1">
          <p15:clr>
            <a:srgbClr val="A4A3A4"/>
          </p15:clr>
        </p15:guide>
        <p15:guide id="26" orient="horz" pos="5536" userDrawn="1">
          <p15:clr>
            <a:srgbClr val="A4A3A4"/>
          </p15:clr>
        </p15:guide>
        <p15:guide id="27" orient="horz" pos="4333" userDrawn="1">
          <p15:clr>
            <a:srgbClr val="A4A3A4"/>
          </p15:clr>
        </p15:guide>
        <p15:guide id="28" orient="horz" pos="4217" userDrawn="1">
          <p15:clr>
            <a:srgbClr val="A4A3A4"/>
          </p15:clr>
        </p15:guide>
        <p15:guide id="29" orient="horz" pos="3424" userDrawn="1">
          <p15:clr>
            <a:srgbClr val="A4A3A4"/>
          </p15:clr>
        </p15:guide>
        <p15:guide id="30" orient="horz" pos="2837" userDrawn="1">
          <p15:clr>
            <a:srgbClr val="A4A3A4"/>
          </p15:clr>
        </p15:guide>
        <p15:guide id="31" orient="horz" pos="3865" userDrawn="1">
          <p15:clr>
            <a:srgbClr val="A4A3A4"/>
          </p15:clr>
        </p15:guide>
        <p15:guide id="32" orient="horz" pos="1771" userDrawn="1">
          <p15:clr>
            <a:srgbClr val="A4A3A4"/>
          </p15:clr>
        </p15:guide>
        <p15:guide id="33" pos="351" userDrawn="1">
          <p15:clr>
            <a:srgbClr val="A4A3A4"/>
          </p15:clr>
        </p15:guide>
        <p15:guide id="34" pos="3145" userDrawn="1">
          <p15:clr>
            <a:srgbClr val="A4A3A4"/>
          </p15:clr>
        </p15:guide>
        <p15:guide id="35" pos="2816" userDrawn="1">
          <p15:clr>
            <a:srgbClr val="A4A3A4"/>
          </p15:clr>
        </p15:guide>
        <p15:guide id="36" pos="2112" userDrawn="1">
          <p15:clr>
            <a:srgbClr val="547EBF"/>
          </p15:clr>
        </p15:guide>
        <p15:guide id="37" pos="4489" userDrawn="1">
          <p15:clr>
            <a:srgbClr val="A4A3A4"/>
          </p15:clr>
        </p15:guide>
        <p15:guide id="38" orient="horz" pos="72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 id="2" name="Vargas, Mauricio Antonio" initials="VMA" lastIdx="9" clrIdx="1">
    <p:extLst>
      <p:ext uri="{19B8F6BF-5375-455C-9EA6-DF929625EA0E}">
        <p15:presenceInfo xmlns:p15="http://schemas.microsoft.com/office/powerpoint/2012/main" userId="S::mauricio.a.vargas@accenture.com::b28fd379-f88a-4f4b-8b62-27e7a17308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D48"/>
    <a:srgbClr val="44546A"/>
    <a:srgbClr val="00B0F0"/>
    <a:srgbClr val="2F3D48"/>
    <a:srgbClr val="E6E6E6"/>
    <a:srgbClr val="14171B"/>
    <a:srgbClr val="262D33"/>
    <a:srgbClr val="1F2429"/>
    <a:srgbClr val="022A4C"/>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85" autoAdjust="0"/>
    <p:restoredTop sz="95705" autoAdjust="0"/>
  </p:normalViewPr>
  <p:slideViewPr>
    <p:cSldViewPr snapToGrid="0">
      <p:cViewPr varScale="1">
        <p:scale>
          <a:sx n="57" d="100"/>
          <a:sy n="57" d="100"/>
        </p:scale>
        <p:origin x="3072" y="84"/>
      </p:cViewPr>
      <p:guideLst>
        <p:guide orient="horz" pos="695"/>
        <p:guide orient="horz" pos="7885"/>
        <p:guide pos="6045"/>
        <p:guide pos="310"/>
        <p:guide orient="horz" pos="285"/>
        <p:guide pos="1994"/>
        <p:guide pos="5985"/>
        <p:guide orient="horz" pos="5244"/>
        <p:guide pos="3668"/>
        <p:guide pos="469"/>
        <p:guide pos="5869"/>
        <p:guide pos="4166"/>
        <p:guide orient="horz" pos="7356"/>
        <p:guide orient="horz" pos="1047"/>
        <p:guide orient="horz" pos="1868"/>
        <p:guide orient="horz" pos="2466"/>
        <p:guide orient="horz" pos="3571"/>
        <p:guide orient="horz" pos="6326"/>
        <p:guide pos="1818"/>
        <p:guide pos="3844"/>
        <p:guide pos="2170"/>
        <p:guide orient="horz" pos="6182"/>
        <p:guide pos="4224"/>
        <p:guide orient="horz" pos="7151"/>
        <p:guide orient="horz" pos="5536"/>
        <p:guide orient="horz" pos="4333"/>
        <p:guide orient="horz" pos="4217"/>
        <p:guide orient="horz" pos="3424"/>
        <p:guide orient="horz" pos="2837"/>
        <p:guide orient="horz" pos="3865"/>
        <p:guide orient="horz" pos="1771"/>
        <p:guide pos="351"/>
        <p:guide pos="3145"/>
        <p:guide pos="2816"/>
        <p:guide pos="2112"/>
        <p:guide pos="4489"/>
        <p:guide orient="horz" pos="72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1183142" rtl="0" eaLnBrk="1" latinLnBrk="0" hangingPunct="1">
      <a:defRPr sz="1553" kern="1200">
        <a:solidFill>
          <a:schemeClr val="tx1"/>
        </a:solidFill>
        <a:latin typeface="+mn-lt"/>
        <a:ea typeface="+mn-ea"/>
        <a:cs typeface="+mn-cs"/>
      </a:defRPr>
    </a:lvl1pPr>
    <a:lvl2pPr marL="591571" algn="l" defTabSz="1183142" rtl="0" eaLnBrk="1" latinLnBrk="0" hangingPunct="1">
      <a:defRPr sz="1553" kern="1200">
        <a:solidFill>
          <a:schemeClr val="tx1"/>
        </a:solidFill>
        <a:latin typeface="+mn-lt"/>
        <a:ea typeface="+mn-ea"/>
        <a:cs typeface="+mn-cs"/>
      </a:defRPr>
    </a:lvl2pPr>
    <a:lvl3pPr marL="1183142" algn="l" defTabSz="1183142" rtl="0" eaLnBrk="1" latinLnBrk="0" hangingPunct="1">
      <a:defRPr sz="1553" kern="1200">
        <a:solidFill>
          <a:schemeClr val="tx1"/>
        </a:solidFill>
        <a:latin typeface="+mn-lt"/>
        <a:ea typeface="+mn-ea"/>
        <a:cs typeface="+mn-cs"/>
      </a:defRPr>
    </a:lvl3pPr>
    <a:lvl4pPr marL="1774713" algn="l" defTabSz="1183142" rtl="0" eaLnBrk="1" latinLnBrk="0" hangingPunct="1">
      <a:defRPr sz="1553" kern="1200">
        <a:solidFill>
          <a:schemeClr val="tx1"/>
        </a:solidFill>
        <a:latin typeface="+mn-lt"/>
        <a:ea typeface="+mn-ea"/>
        <a:cs typeface="+mn-cs"/>
      </a:defRPr>
    </a:lvl4pPr>
    <a:lvl5pPr marL="2366284" algn="l" defTabSz="1183142" rtl="0" eaLnBrk="1" latinLnBrk="0" hangingPunct="1">
      <a:defRPr sz="1553" kern="1200">
        <a:solidFill>
          <a:schemeClr val="tx1"/>
        </a:solidFill>
        <a:latin typeface="+mn-lt"/>
        <a:ea typeface="+mn-ea"/>
        <a:cs typeface="+mn-cs"/>
      </a:defRPr>
    </a:lvl5pPr>
    <a:lvl6pPr marL="2957855" algn="l" defTabSz="1183142" rtl="0" eaLnBrk="1" latinLnBrk="0" hangingPunct="1">
      <a:defRPr sz="1553" kern="1200">
        <a:solidFill>
          <a:schemeClr val="tx1"/>
        </a:solidFill>
        <a:latin typeface="+mn-lt"/>
        <a:ea typeface="+mn-ea"/>
        <a:cs typeface="+mn-cs"/>
      </a:defRPr>
    </a:lvl6pPr>
    <a:lvl7pPr marL="3549426" algn="l" defTabSz="1183142" rtl="0" eaLnBrk="1" latinLnBrk="0" hangingPunct="1">
      <a:defRPr sz="1553" kern="1200">
        <a:solidFill>
          <a:schemeClr val="tx1"/>
        </a:solidFill>
        <a:latin typeface="+mn-lt"/>
        <a:ea typeface="+mn-ea"/>
        <a:cs typeface="+mn-cs"/>
      </a:defRPr>
    </a:lvl7pPr>
    <a:lvl8pPr marL="4140998" algn="l" defTabSz="1183142" rtl="0" eaLnBrk="1" latinLnBrk="0" hangingPunct="1">
      <a:defRPr sz="1553" kern="1200">
        <a:solidFill>
          <a:schemeClr val="tx1"/>
        </a:solidFill>
        <a:latin typeface="+mn-lt"/>
        <a:ea typeface="+mn-ea"/>
        <a:cs typeface="+mn-cs"/>
      </a:defRPr>
    </a:lvl8pPr>
    <a:lvl9pPr marL="4732569" algn="l" defTabSz="1183142" rtl="0" eaLnBrk="1" latinLnBrk="0" hangingPunct="1">
      <a:defRPr sz="15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265095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3326941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TION - 2B">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39884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692895"/>
            <a:ext cx="8675370" cy="251550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3464461"/>
            <a:ext cx="8675370" cy="82574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12062354"/>
            <a:ext cx="2263140" cy="692892"/>
          </a:xfrm>
          <a:prstGeom prst="rect">
            <a:avLst/>
          </a:prstGeom>
        </p:spPr>
        <p:txBody>
          <a:bodyPr vert="horz" lIns="91440" tIns="45720" rIns="91440" bIns="45720" rtlCol="0" anchor="ctr"/>
          <a:lstStyle>
            <a:lvl1pPr algn="l">
              <a:defRPr sz="1320">
                <a:solidFill>
                  <a:schemeClr val="tx1">
                    <a:tint val="75000"/>
                  </a:schemeClr>
                </a:solidFill>
              </a:defRPr>
            </a:lvl1pPr>
          </a:lstStyle>
          <a:p>
            <a:fld id="{C764DE79-268F-4C1A-8933-263129D2AF90}" type="datetimeFigureOut">
              <a:rPr lang="en-US" dirty="0"/>
              <a:t>5/4/2026</a:t>
            </a:fld>
            <a:endParaRPr lang="en-US"/>
          </a:p>
        </p:txBody>
      </p:sp>
      <p:sp>
        <p:nvSpPr>
          <p:cNvPr id="5" name="Footer Placeholder 4"/>
          <p:cNvSpPr>
            <a:spLocks noGrp="1"/>
          </p:cNvSpPr>
          <p:nvPr>
            <p:ph type="ftr" sz="quarter" idx="3"/>
          </p:nvPr>
        </p:nvSpPr>
        <p:spPr>
          <a:xfrm>
            <a:off x="3331845" y="12062354"/>
            <a:ext cx="3394710" cy="692892"/>
          </a:xfrm>
          <a:prstGeom prst="rect">
            <a:avLst/>
          </a:prstGeom>
        </p:spPr>
        <p:txBody>
          <a:bodyPr vert="horz" lIns="91440" tIns="45720" rIns="91440" bIns="45720" rtlCol="0" anchor="ctr"/>
          <a:lstStyle>
            <a:lvl1pPr algn="ctr">
              <a:defRPr sz="1320">
                <a:solidFill>
                  <a:schemeClr val="tx1">
                    <a:tint val="75000"/>
                  </a:schemeClr>
                </a:solidFill>
              </a:defRPr>
            </a:lvl1pPr>
          </a:lstStyle>
          <a:p>
            <a:r>
              <a:rPr lang="en-US"/>
              <a:t>Partner Name   |   www.contoso.com   |   email@contoso.com   |   123-456-7890</a:t>
            </a:r>
          </a:p>
        </p:txBody>
      </p:sp>
      <p:sp>
        <p:nvSpPr>
          <p:cNvPr id="6" name="Slide Number Placeholder 5"/>
          <p:cNvSpPr>
            <a:spLocks noGrp="1"/>
          </p:cNvSpPr>
          <p:nvPr>
            <p:ph type="sldNum" sz="quarter" idx="4"/>
          </p:nvPr>
        </p:nvSpPr>
        <p:spPr>
          <a:xfrm>
            <a:off x="7103745" y="12062354"/>
            <a:ext cx="2263140" cy="692892"/>
          </a:xfrm>
          <a:prstGeom prst="rect">
            <a:avLst/>
          </a:prstGeom>
        </p:spPr>
        <p:txBody>
          <a:bodyPr vert="horz" lIns="91440" tIns="45720" rIns="91440" bIns="45720" rtlCol="0" anchor="ctr"/>
          <a:lstStyle>
            <a:lvl1pPr algn="r">
              <a:defRPr sz="132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903849107"/>
      </p:ext>
    </p:extLst>
  </p:cSld>
  <p:clrMap bg1="lt1" tx1="dk1" bg2="lt2" tx2="dk2" accent1="accent1" accent2="accent2" accent3="accent3" accent4="accent4" accent5="accent5" accent6="accent6" hlink="hlink" folHlink="folHlink"/>
  <p:sldLayoutIdLst>
    <p:sldLayoutId id="2147483692" r:id="rId1"/>
  </p:sldLayoutIdLst>
  <p:hf sldNum="0" hd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sv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jpe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svg"/><Relationship Id="rId11" Type="http://schemas.openxmlformats.org/officeDocument/2006/relationships/image" Target="../media/image8.png"/><Relationship Id="rId5" Type="http://schemas.openxmlformats.org/officeDocument/2006/relationships/image" Target="../media/image12.svg"/><Relationship Id="rId10" Type="http://schemas.openxmlformats.org/officeDocument/2006/relationships/image" Target="../media/image16.emf"/><Relationship Id="rId4" Type="http://schemas.openxmlformats.org/officeDocument/2006/relationships/image" Target="../media/image11.jpeg"/><Relationship Id="rId9" Type="http://schemas.openxmlformats.org/officeDocument/2006/relationships/hyperlink" Target="http://www.azur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A55720-172D-4C15-9D40-5FE0BE23053F}"/>
              </a:ext>
            </a:extLst>
          </p:cNvPr>
          <p:cNvSpPr/>
          <p:nvPr/>
        </p:nvSpPr>
        <p:spPr>
          <a:xfrm>
            <a:off x="5531097" y="0"/>
            <a:ext cx="4527303" cy="462930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8CF858-AEBF-6F4B-8202-5E54EC164DAA}"/>
              </a:ext>
            </a:extLst>
          </p:cNvPr>
          <p:cNvSpPr txBox="1"/>
          <p:nvPr/>
        </p:nvSpPr>
        <p:spPr>
          <a:xfrm>
            <a:off x="-2083321" y="9207763"/>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sp>
        <p:nvSpPr>
          <p:cNvPr id="5" name="TextBox 4">
            <a:extLst>
              <a:ext uri="{FF2B5EF4-FFF2-40B4-BE49-F238E27FC236}">
                <a16:creationId xmlns:a16="http://schemas.microsoft.com/office/drawing/2014/main" id="{A15E59F6-E1C7-174F-B72B-667C88AC3F5E}"/>
              </a:ext>
            </a:extLst>
          </p:cNvPr>
          <p:cNvSpPr txBox="1"/>
          <p:nvPr/>
        </p:nvSpPr>
        <p:spPr>
          <a:xfrm>
            <a:off x="11520868" y="4255947"/>
            <a:ext cx="0" cy="0"/>
          </a:xfrm>
          <a:prstGeom prst="rect">
            <a:avLst/>
          </a:prstGeom>
        </p:spPr>
        <p:txBody>
          <a:bodyPr vert="horz" wrap="none" lIns="118312" tIns="59156" rIns="118312" bIns="59156" rtlCol="0">
            <a:normAutofit fontScale="25000" lnSpcReduction="20000"/>
          </a:bodyPr>
          <a:lstStyle/>
          <a:p>
            <a:pPr algn="l">
              <a:lnSpc>
                <a:spcPct val="120000"/>
              </a:lnSpc>
            </a:pPr>
            <a:endParaRPr lang="en-CR" sz="3105">
              <a:solidFill>
                <a:schemeClr val="tx1">
                  <a:lumMod val="75000"/>
                  <a:lumOff val="25000"/>
                </a:schemeClr>
              </a:solidFill>
              <a:latin typeface="Montserrat ExtraLight" pitchFamily="2" charset="77"/>
              <a:cs typeface="Segoe UI Semilight" panose="020B0402040204020203" pitchFamily="34" charset="0"/>
            </a:endParaRPr>
          </a:p>
        </p:txBody>
      </p:sp>
      <p:pic>
        <p:nvPicPr>
          <p:cNvPr id="12" name="Graphic 11">
            <a:extLst>
              <a:ext uri="{FF2B5EF4-FFF2-40B4-BE49-F238E27FC236}">
                <a16:creationId xmlns:a16="http://schemas.microsoft.com/office/drawing/2014/main" id="{C0D45BB0-7069-4854-BB7E-FC5C1F1BA0C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9925" y="3371317"/>
            <a:ext cx="1244660" cy="1262191"/>
          </a:xfrm>
          <a:prstGeom prst="rect">
            <a:avLst/>
          </a:prstGeom>
        </p:spPr>
      </p:pic>
      <p:pic>
        <p:nvPicPr>
          <p:cNvPr id="13" name="white overlay">
            <a:extLst>
              <a:ext uri="{FF2B5EF4-FFF2-40B4-BE49-F238E27FC236}">
                <a16:creationId xmlns:a16="http://schemas.microsoft.com/office/drawing/2014/main" id="{7476DFA0-F323-4642-8068-88736BF2DC6A}"/>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5260499" y="1964487"/>
            <a:ext cx="2967214" cy="2661399"/>
          </a:xfrm>
          <a:prstGeom prst="rect">
            <a:avLst/>
          </a:prstGeom>
        </p:spPr>
      </p:pic>
      <p:pic>
        <p:nvPicPr>
          <p:cNvPr id="14" name="mask 2">
            <a:extLst>
              <a:ext uri="{FF2B5EF4-FFF2-40B4-BE49-F238E27FC236}">
                <a16:creationId xmlns:a16="http://schemas.microsoft.com/office/drawing/2014/main" id="{627822E7-08B3-4FCE-9A4C-106AE177B8F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315" y="-23433"/>
            <a:ext cx="10056524" cy="13037757"/>
          </a:xfrm>
          <a:prstGeom prst="rect">
            <a:avLst/>
          </a:prstGeom>
        </p:spPr>
      </p:pic>
      <p:sp>
        <p:nvSpPr>
          <p:cNvPr id="55" name="Snip Diagonal Corner Rectangle 1">
            <a:extLst>
              <a:ext uri="{FF2B5EF4-FFF2-40B4-BE49-F238E27FC236}">
                <a16:creationId xmlns:a16="http://schemas.microsoft.com/office/drawing/2014/main" id="{810878C7-B5DA-4DE4-8EA1-F1282449D37C}"/>
              </a:ext>
            </a:extLst>
          </p:cNvPr>
          <p:cNvSpPr/>
          <p:nvPr/>
        </p:nvSpPr>
        <p:spPr>
          <a:xfrm>
            <a:off x="6545626" y="7111877"/>
            <a:ext cx="3012091" cy="4291195"/>
          </a:xfrm>
          <a:prstGeom prst="snip2Diag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sz="3359"/>
          </a:p>
        </p:txBody>
      </p:sp>
      <p:cxnSp>
        <p:nvCxnSpPr>
          <p:cNvPr id="57" name="Straight Connector 56">
            <a:extLst>
              <a:ext uri="{FF2B5EF4-FFF2-40B4-BE49-F238E27FC236}">
                <a16:creationId xmlns:a16="http://schemas.microsoft.com/office/drawing/2014/main" id="{C65DEC82-D32A-40FB-8FF3-0356345D229A}"/>
              </a:ext>
            </a:extLst>
          </p:cNvPr>
          <p:cNvCxnSpPr>
            <a:cxnSpLocks/>
          </p:cNvCxnSpPr>
          <p:nvPr/>
        </p:nvCxnSpPr>
        <p:spPr>
          <a:xfrm flipV="1">
            <a:off x="9557716" y="9527958"/>
            <a:ext cx="0" cy="1875114"/>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6353FD8-9A40-4397-89F4-C7DBCECD43B5}"/>
              </a:ext>
            </a:extLst>
          </p:cNvPr>
          <p:cNvCxnSpPr>
            <a:cxnSpLocks/>
          </p:cNvCxnSpPr>
          <p:nvPr/>
        </p:nvCxnSpPr>
        <p:spPr>
          <a:xfrm>
            <a:off x="9063731" y="-23432"/>
            <a:ext cx="993731" cy="9938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022816B-3546-412A-9CD5-E3100DFC0075}"/>
              </a:ext>
            </a:extLst>
          </p:cNvPr>
          <p:cNvCxnSpPr>
            <a:cxnSpLocks/>
          </p:cNvCxnSpPr>
          <p:nvPr/>
        </p:nvCxnSpPr>
        <p:spPr>
          <a:xfrm flipH="1">
            <a:off x="8233818" y="2691711"/>
            <a:ext cx="1823645" cy="19141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3" name="Graphic 62">
            <a:extLst>
              <a:ext uri="{FF2B5EF4-FFF2-40B4-BE49-F238E27FC236}">
                <a16:creationId xmlns:a16="http://schemas.microsoft.com/office/drawing/2014/main" id="{4E132DA7-A272-4C83-802A-881BC8EFD76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180593" y="2062044"/>
            <a:ext cx="759852" cy="1524944"/>
          </a:xfrm>
          <a:prstGeom prst="rect">
            <a:avLst/>
          </a:prstGeom>
        </p:spPr>
      </p:pic>
      <p:cxnSp>
        <p:nvCxnSpPr>
          <p:cNvPr id="65" name="Straight Connector 64">
            <a:extLst>
              <a:ext uri="{FF2B5EF4-FFF2-40B4-BE49-F238E27FC236}">
                <a16:creationId xmlns:a16="http://schemas.microsoft.com/office/drawing/2014/main" id="{4DFE0A22-A13C-4CFA-9671-DE9899D17E5D}"/>
              </a:ext>
            </a:extLst>
          </p:cNvPr>
          <p:cNvCxnSpPr>
            <a:cxnSpLocks/>
          </p:cNvCxnSpPr>
          <p:nvPr/>
        </p:nvCxnSpPr>
        <p:spPr>
          <a:xfrm>
            <a:off x="8594199" y="-3248"/>
            <a:ext cx="1463264" cy="141867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7" name="Graphic 66">
            <a:extLst>
              <a:ext uri="{FF2B5EF4-FFF2-40B4-BE49-F238E27FC236}">
                <a16:creationId xmlns:a16="http://schemas.microsoft.com/office/drawing/2014/main" id="{7E9AD51A-F4BC-4085-9509-4D11F33EBE8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a:off x="9487819" y="3391366"/>
            <a:ext cx="406769" cy="816344"/>
          </a:xfrm>
          <a:prstGeom prst="rect">
            <a:avLst/>
          </a:prstGeom>
        </p:spPr>
      </p:pic>
      <p:pic>
        <p:nvPicPr>
          <p:cNvPr id="69" name="Graphic 68">
            <a:extLst>
              <a:ext uri="{FF2B5EF4-FFF2-40B4-BE49-F238E27FC236}">
                <a16:creationId xmlns:a16="http://schemas.microsoft.com/office/drawing/2014/main" id="{629E7EE9-FF3E-4AB4-A73A-4D325A0B669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365460" y="3870170"/>
            <a:ext cx="692003" cy="1388778"/>
          </a:xfrm>
          <a:prstGeom prst="rect">
            <a:avLst/>
          </a:prstGeom>
        </p:spPr>
      </p:pic>
      <p:pic>
        <p:nvPicPr>
          <p:cNvPr id="71" name="Graphic 70">
            <a:extLst>
              <a:ext uri="{FF2B5EF4-FFF2-40B4-BE49-F238E27FC236}">
                <a16:creationId xmlns:a16="http://schemas.microsoft.com/office/drawing/2014/main" id="{77F14AE1-84FC-4813-9D35-C40E944DC9B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16200000">
            <a:off x="5962272" y="-348388"/>
            <a:ext cx="692003" cy="1388778"/>
          </a:xfrm>
          <a:prstGeom prst="rect">
            <a:avLst/>
          </a:prstGeom>
        </p:spPr>
      </p:pic>
      <p:sp>
        <p:nvSpPr>
          <p:cNvPr id="39" name="Text Placeholder 5">
            <a:extLst>
              <a:ext uri="{FF2B5EF4-FFF2-40B4-BE49-F238E27FC236}">
                <a16:creationId xmlns:a16="http://schemas.microsoft.com/office/drawing/2014/main" id="{D8235E8C-4D9D-6E45-9434-50915A3DCA3C}"/>
              </a:ext>
            </a:extLst>
          </p:cNvPr>
          <p:cNvSpPr txBox="1">
            <a:spLocks/>
          </p:cNvSpPr>
          <p:nvPr/>
        </p:nvSpPr>
        <p:spPr>
          <a:xfrm>
            <a:off x="463095" y="5013806"/>
            <a:ext cx="9142297" cy="395558"/>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dirty="0">
                <a:solidFill>
                  <a:schemeClr val="accent2"/>
                </a:solidFill>
                <a:latin typeface="Segoe UI Semibold"/>
                <a:cs typeface="Segoe UI Semibold"/>
              </a:rPr>
              <a:t>About HailBytes:</a:t>
            </a:r>
          </a:p>
        </p:txBody>
      </p:sp>
      <p:sp>
        <p:nvSpPr>
          <p:cNvPr id="40" name="Text Placeholder 6">
            <a:extLst>
              <a:ext uri="{FF2B5EF4-FFF2-40B4-BE49-F238E27FC236}">
                <a16:creationId xmlns:a16="http://schemas.microsoft.com/office/drawing/2014/main" id="{F8068E42-C648-4F4D-8BA2-151A62224DB8}"/>
              </a:ext>
            </a:extLst>
          </p:cNvPr>
          <p:cNvSpPr txBox="1">
            <a:spLocks/>
          </p:cNvSpPr>
          <p:nvPr/>
        </p:nvSpPr>
        <p:spPr>
          <a:xfrm>
            <a:off x="463096" y="5642013"/>
            <a:ext cx="9125703" cy="856260"/>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delivers enterprise security awareness training and attack surface management as source-available, VM-based Azure solutions — no per-user licensing, no vendor data custody. Security teams cut SAT and ASM costs 70%+ while keeping every record inside their own tenant.</a:t>
            </a:r>
          </a:p>
        </p:txBody>
      </p:sp>
      <p:sp>
        <p:nvSpPr>
          <p:cNvPr id="41" name="Title 2">
            <a:extLst>
              <a:ext uri="{FF2B5EF4-FFF2-40B4-BE49-F238E27FC236}">
                <a16:creationId xmlns:a16="http://schemas.microsoft.com/office/drawing/2014/main" id="{A62E1030-289D-4A42-8424-CA5A8C9E2153}"/>
              </a:ext>
            </a:extLst>
          </p:cNvPr>
          <p:cNvSpPr txBox="1">
            <a:spLocks/>
          </p:cNvSpPr>
          <p:nvPr/>
        </p:nvSpPr>
        <p:spPr>
          <a:xfrm>
            <a:off x="463096" y="7024740"/>
            <a:ext cx="4573911" cy="370177"/>
          </a:xfrm>
          <a:prstGeom prst="rect">
            <a:avLst/>
          </a:prstGeom>
        </p:spPr>
        <p:txBody>
          <a:bodyPr vert="horz" lIns="118312" tIns="59156" rIns="118312" bIns="59156" rtlCol="0" anchor="t"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1810" dirty="0">
                <a:solidFill>
                  <a:schemeClr val="accent2"/>
                </a:solidFill>
                <a:latin typeface="Segoe UI Semibold"/>
                <a:cs typeface="Segoe UI Semibold"/>
              </a:rPr>
              <a:t>What we offer</a:t>
            </a:r>
          </a:p>
        </p:txBody>
      </p:sp>
      <p:sp>
        <p:nvSpPr>
          <p:cNvPr id="42" name="Text Placeholder 6">
            <a:extLst>
              <a:ext uri="{FF2B5EF4-FFF2-40B4-BE49-F238E27FC236}">
                <a16:creationId xmlns:a16="http://schemas.microsoft.com/office/drawing/2014/main" id="{DD91616C-66BA-F84B-94FA-2C323742839C}"/>
              </a:ext>
            </a:extLst>
          </p:cNvPr>
          <p:cNvSpPr txBox="1">
            <a:spLocks/>
          </p:cNvSpPr>
          <p:nvPr/>
        </p:nvSpPr>
        <p:spPr>
          <a:xfrm>
            <a:off x="463095" y="7521785"/>
            <a:ext cx="5543822" cy="3682803"/>
          </a:xfrm>
          <a:prstGeom prst="rect">
            <a:avLst/>
          </a:prstGeom>
        </p:spPr>
        <p:txBody>
          <a:bodyPr lIns="91440" tIns="45720" rIns="91440" bIns="45720" anchor="t"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420" dirty="0">
                <a:solidFill>
                  <a:schemeClr val="accent3"/>
                </a:solidFill>
                <a:latin typeface="Segoe UI" panose="020B0502040204020203" pitchFamily="34" charset="0"/>
                <a:cs typeface="Segoe UI" panose="020B0502040204020203" pitchFamily="34" charset="0"/>
              </a:rPr>
              <a:t>HailBytes ASM Platform deploys a continuously running attack surface and vulnerability management environment to your Azure tenant. It orchestrates 30+ tools — subfinder, nmap, nuclei, httpx, ffuf — in a single pipeline correlated in PostgreSQL.</a:t>
            </a:r>
          </a:p>
          <a:p>
            <a:pPr marL="0" indent="0">
              <a:buNone/>
            </a:pPr>
            <a:r>
              <a:rPr lang="en-US" sz="1420" dirty="0">
                <a:solidFill>
                  <a:schemeClr val="accent3"/>
                </a:solidFill>
                <a:latin typeface="Segoe UI" panose="020B0502040204020203" pitchFamily="34" charset="0"/>
                <a:cs typeface="Segoe UI" panose="020B0502040204020203" pitchFamily="34" charset="0"/>
              </a:rPr>
              <a:t>Seven scan phases — subdomain discovery, HTTP crawl, port scan, OSINT, fuzzing, vulnerability scan, screenshot — run on any schedule. New assets and CVEs alert via Microsoft Teams or Slack.</a:t>
            </a:r>
          </a:p>
          <a:p>
            <a:pPr marL="0" indent="0">
              <a:buNone/>
            </a:pPr>
            <a:r>
              <a:rPr lang="en-US" sz="1420" dirty="0">
                <a:solidFill>
                  <a:schemeClr val="accent3"/>
                </a:solidFill>
                <a:latin typeface="Segoe UI" panose="020B0502040204020203" pitchFamily="34" charset="0"/>
                <a:cs typeface="Segoe UI" panose="020B0502040204020203" pitchFamily="34" charset="0"/>
              </a:rPr>
              <a:t>AI-powered triage with GPT-4 or air-gapped Ollama on Azure NC-series GPUs generates executive reports. Multi-tenant RBAC, TOTP 2FA, and Entra ID SSO are built in.</a:t>
            </a:r>
          </a:p>
          <a:p>
            <a:pPr marL="0" indent="0">
              <a:buNone/>
            </a:pPr>
            <a:r>
              <a:rPr lang="en-US" sz="1420" dirty="0">
                <a:solidFill>
                  <a:schemeClr val="accent3"/>
                </a:solidFill>
                <a:latin typeface="Segoe UI" panose="020B0502040204020203" pitchFamily="34" charset="0"/>
                <a:cs typeface="Segoe UI" panose="020B0502040204020203" pitchFamily="34" charset="0"/>
              </a:rPr>
              <a:t>Available on the Azure Marketplace. An MCP server with 16 tools lets Microsoft Copilot orchestrate recon and triage workflows in natural language.</a:t>
            </a:r>
          </a:p>
          <a:p>
            <a:pPr marL="0" indent="0">
              <a:buNone/>
            </a:pPr>
            <a:endParaRPr lang="en-US" sz="1420" dirty="0">
              <a:solidFill>
                <a:schemeClr val="accent3"/>
              </a:solidFill>
              <a:latin typeface="Segoe UI" panose="020B0502040204020203" pitchFamily="34" charset="0"/>
              <a:cs typeface="Segoe UI" panose="020B0502040204020203" pitchFamily="34" charset="0"/>
            </a:endParaRPr>
          </a:p>
        </p:txBody>
      </p:sp>
      <p:sp>
        <p:nvSpPr>
          <p:cNvPr id="43" name="Text Placeholder 17">
            <a:extLst>
              <a:ext uri="{FF2B5EF4-FFF2-40B4-BE49-F238E27FC236}">
                <a16:creationId xmlns:a16="http://schemas.microsoft.com/office/drawing/2014/main" id="{7D056CFD-D89B-CB49-A1DE-34CA07C6BF6D}"/>
              </a:ext>
            </a:extLst>
          </p:cNvPr>
          <p:cNvSpPr txBox="1">
            <a:spLocks/>
          </p:cNvSpPr>
          <p:nvPr/>
        </p:nvSpPr>
        <p:spPr>
          <a:xfrm>
            <a:off x="6730488" y="8306290"/>
            <a:ext cx="2642362" cy="1848530"/>
          </a:xfrm>
          <a:prstGeom prst="rect">
            <a:avLst/>
          </a:prstGeom>
        </p:spPr>
        <p:txBody>
          <a:bodyPr vert="horz" wrap="square" lIns="118312" tIns="59156" rIns="118312" bIns="59156" rtlCol="0" anchor="ctr" anchorCtr="0">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nSpc>
                <a:spcPts val="1656"/>
              </a:lnSpc>
              <a:buNone/>
            </a:pPr>
            <a:r>
              <a:rPr lang="en-US" sz="1360" dirty="0">
                <a:solidFill>
                  <a:schemeClr val="accent3"/>
                </a:solidFill>
                <a:latin typeface="Segoe UI"/>
                <a:cs typeface="Segoe UI"/>
              </a:rPr>
              <a:t>“HailBytes ASM surfaced 32% more internet-facing assets than our quarterly pen-test pipeline, including a forgotten dev subdomain with an exposed admin panel, within 48 hours of continuous scanning in our Azure tenant.”</a:t>
            </a:r>
          </a:p>
        </p:txBody>
      </p:sp>
      <p:sp>
        <p:nvSpPr>
          <p:cNvPr id="44" name="Text Placeholder 77">
            <a:extLst>
              <a:ext uri="{FF2B5EF4-FFF2-40B4-BE49-F238E27FC236}">
                <a16:creationId xmlns:a16="http://schemas.microsoft.com/office/drawing/2014/main" id="{2AAE87B7-A16E-684F-82FC-27BE241CBA1C}"/>
              </a:ext>
            </a:extLst>
          </p:cNvPr>
          <p:cNvSpPr txBox="1">
            <a:spLocks/>
          </p:cNvSpPr>
          <p:nvPr/>
        </p:nvSpPr>
        <p:spPr>
          <a:xfrm>
            <a:off x="6748095" y="7320028"/>
            <a:ext cx="2617365" cy="757271"/>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810" b="1" dirty="0">
                <a:solidFill>
                  <a:schemeClr val="accent2"/>
                </a:solidFill>
                <a:latin typeface="Segoe UI Semibold"/>
                <a:cs typeface="Segoe UI Semibold"/>
              </a:rPr>
              <a:t>What our customers are saying</a:t>
            </a:r>
          </a:p>
        </p:txBody>
      </p:sp>
      <p:sp>
        <p:nvSpPr>
          <p:cNvPr id="45" name="Text Placeholder 17">
            <a:extLst>
              <a:ext uri="{FF2B5EF4-FFF2-40B4-BE49-F238E27FC236}">
                <a16:creationId xmlns:a16="http://schemas.microsoft.com/office/drawing/2014/main" id="{AEB8ED05-EA3F-AD48-ABCA-7EEAE6142717}"/>
              </a:ext>
            </a:extLst>
          </p:cNvPr>
          <p:cNvSpPr txBox="1">
            <a:spLocks/>
          </p:cNvSpPr>
          <p:nvPr/>
        </p:nvSpPr>
        <p:spPr>
          <a:xfrm>
            <a:off x="6754585" y="10573160"/>
            <a:ext cx="2618265" cy="304133"/>
          </a:xfrm>
          <a:prstGeom prst="rect">
            <a:avLst/>
          </a:prstGeom>
        </p:spPr>
        <p:txBody>
          <a:bodyPr vert="horz" wrap="square" lIns="118312" tIns="59156" rIns="118312" bIns="59156" rtlCol="0" anchor="t">
            <a:spAutoFit/>
          </a:bodyPr>
          <a:lstStyle>
            <a:lvl1pPr marL="194310" indent="-194310" algn="l" defTabSz="777240" rtl="0" eaLnBrk="1" latinLnBrk="0" hangingPunct="1">
              <a:lnSpc>
                <a:spcPct val="120000"/>
              </a:lnSpc>
              <a:spcBef>
                <a:spcPts val="850"/>
              </a:spcBef>
              <a:buFont typeface="Arial" panose="020B0604020202020204" pitchFamily="34" charset="0"/>
              <a:buChar char="•"/>
              <a:defRPr sz="2380" b="0" i="0" kern="1200">
                <a:solidFill>
                  <a:schemeClr val="tx2"/>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204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7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53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gn="r">
              <a:lnSpc>
                <a:spcPct val="100000"/>
              </a:lnSpc>
              <a:buNone/>
            </a:pPr>
            <a:r>
              <a:rPr lang="en-US" sz="1200" dirty="0">
                <a:solidFill>
                  <a:schemeClr val="accent3"/>
                </a:solidFill>
                <a:latin typeface="Segoe UI"/>
                <a:cs typeface="Segoe UI"/>
              </a:rPr>
              <a:t>–  Head of Offensive Security, LRD</a:t>
            </a:r>
          </a:p>
        </p:txBody>
      </p:sp>
      <p:sp>
        <p:nvSpPr>
          <p:cNvPr id="46" name="Title 2">
            <a:extLst>
              <a:ext uri="{FF2B5EF4-FFF2-40B4-BE49-F238E27FC236}">
                <a16:creationId xmlns:a16="http://schemas.microsoft.com/office/drawing/2014/main" id="{0604A85E-BB22-9E4A-AD15-9D46C1AB1B3E}"/>
              </a:ext>
            </a:extLst>
          </p:cNvPr>
          <p:cNvSpPr txBox="1">
            <a:spLocks/>
          </p:cNvSpPr>
          <p:nvPr/>
        </p:nvSpPr>
        <p:spPr>
          <a:xfrm>
            <a:off x="487277" y="2443515"/>
            <a:ext cx="4566106" cy="2058460"/>
          </a:xfrm>
          <a:prstGeom prst="rect">
            <a:avLst/>
          </a:prstGeom>
        </p:spPr>
        <p:txBody>
          <a:bodyPr vert="horz" wrap="square" lIns="118312" tIns="59156" rIns="118312" bIns="59156" rtlCol="0" anchor="ctr" anchorCtr="0">
            <a:spAutoFit/>
          </a:bodyPr>
          <a:lstStyle>
            <a:lvl1pPr algn="l" defTabSz="777240" rtl="0" eaLnBrk="1" latinLnBrk="0" hangingPunct="1">
              <a:lnSpc>
                <a:spcPct val="90000"/>
              </a:lnSpc>
              <a:spcBef>
                <a:spcPct val="0"/>
              </a:spcBef>
              <a:buNone/>
              <a:defRPr sz="3740" b="1" i="0" kern="1200">
                <a:solidFill>
                  <a:schemeClr val="tx2"/>
                </a:solidFill>
                <a:latin typeface="Arial Bold" pitchFamily="2" charset="77"/>
                <a:ea typeface="+mj-ea"/>
                <a:cs typeface="+mj-cs"/>
              </a:defRPr>
            </a:lvl1pPr>
          </a:lstStyle>
          <a:p>
            <a:r>
              <a:rPr lang="en-US" sz="3500" dirty="0">
                <a:solidFill>
                  <a:schemeClr val="accent2"/>
                </a:solidFill>
                <a:latin typeface="Segoe UI Semibold"/>
                <a:cs typeface="Segoe UI Semibold"/>
              </a:rPr>
              <a:t>Continuous external attack surface management in Azure — unlimited targets.</a:t>
            </a:r>
          </a:p>
        </p:txBody>
      </p:sp>
      <p:sp>
        <p:nvSpPr>
          <p:cNvPr id="7" name="Footer Placeholder 42">
            <a:extLst>
              <a:ext uri="{FF2B5EF4-FFF2-40B4-BE49-F238E27FC236}">
                <a16:creationId xmlns:a16="http://schemas.microsoft.com/office/drawing/2014/main" id="{77C3CD52-05F0-44EA-8E81-9C8A3EB5FBAC}"/>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the Microsoft Commercial Marketplace</a:t>
            </a:r>
          </a:p>
        </p:txBody>
      </p:sp>
      <p:pic>
        <p:nvPicPr>
          <p:cNvPr id="4" name="Picture 3">
            <a:extLst>
              <a:ext uri="{FF2B5EF4-FFF2-40B4-BE49-F238E27FC236}">
                <a16:creationId xmlns:a16="http://schemas.microsoft.com/office/drawing/2014/main" id="{14EB1889-61C1-0349-EA8D-0FE5C877C29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pic>
        <p:nvPicPr>
          <p:cNvPr id="6" name="Picture 5">
            <a:extLst>
              <a:ext uri="{FF2B5EF4-FFF2-40B4-BE49-F238E27FC236}">
                <a16:creationId xmlns:a16="http://schemas.microsoft.com/office/drawing/2014/main" id="{D4D82272-B0A6-D66A-2186-B1595537780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11916" y="265012"/>
            <a:ext cx="2435836" cy="1150411"/>
          </a:xfrm>
          <a:prstGeom prst="rect">
            <a:avLst/>
          </a:prstGeom>
        </p:spPr>
      </p:pic>
    </p:spTree>
    <p:extLst>
      <p:ext uri="{BB962C8B-B14F-4D97-AF65-F5344CB8AC3E}">
        <p14:creationId xmlns:p14="http://schemas.microsoft.com/office/powerpoint/2010/main" val="157161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161D76-CED7-4567-A16A-B1AE83308EFC}"/>
              </a:ext>
            </a:extLst>
          </p:cNvPr>
          <p:cNvSpPr/>
          <p:nvPr/>
        </p:nvSpPr>
        <p:spPr>
          <a:xfrm>
            <a:off x="4871450" y="0"/>
            <a:ext cx="5195871" cy="39231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0697797-1A35-4FB1-8C72-755B67970AD9}"/>
              </a:ext>
            </a:extLst>
          </p:cNvPr>
          <p:cNvSpPr/>
          <p:nvPr/>
        </p:nvSpPr>
        <p:spPr>
          <a:xfrm>
            <a:off x="7349067" y="3970528"/>
            <a:ext cx="2709333" cy="155505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white overlay">
            <a:extLst>
              <a:ext uri="{FF2B5EF4-FFF2-40B4-BE49-F238E27FC236}">
                <a16:creationId xmlns:a16="http://schemas.microsoft.com/office/drawing/2014/main" id="{2B1B3D5B-A7D4-4F0A-80EA-F8F6C656DDA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t="3715" r="32086"/>
          <a:stretch/>
        </p:blipFill>
        <p:spPr>
          <a:xfrm rot="10800000">
            <a:off x="4831762" y="-73964"/>
            <a:ext cx="4518046" cy="4052395"/>
          </a:xfrm>
          <a:prstGeom prst="rect">
            <a:avLst/>
          </a:prstGeom>
        </p:spPr>
      </p:pic>
      <p:sp>
        <p:nvSpPr>
          <p:cNvPr id="9" name="mask">
            <a:extLst>
              <a:ext uri="{FF2B5EF4-FFF2-40B4-BE49-F238E27FC236}">
                <a16:creationId xmlns:a16="http://schemas.microsoft.com/office/drawing/2014/main" id="{8BD93B3D-C4A3-4F30-895B-639C0F539CC2}"/>
              </a:ext>
            </a:extLst>
          </p:cNvPr>
          <p:cNvSpPr/>
          <p:nvPr/>
        </p:nvSpPr>
        <p:spPr>
          <a:xfrm>
            <a:off x="938" y="0"/>
            <a:ext cx="10059771" cy="13029840"/>
          </a:xfrm>
          <a:custGeom>
            <a:avLst/>
            <a:gdLst>
              <a:gd name="connsiteX0" fmla="*/ 7771898 w 7774910"/>
              <a:gd name="connsiteY0" fmla="*/ 3034038 h 10070391"/>
              <a:gd name="connsiteX1" fmla="*/ 5415575 w 7774910"/>
              <a:gd name="connsiteY1" fmla="*/ 3034038 h 10070391"/>
              <a:gd name="connsiteX2" fmla="*/ 3771221 w 7774910"/>
              <a:gd name="connsiteY2" fmla="*/ 1395607 h 10070391"/>
              <a:gd name="connsiteX3" fmla="*/ 3771221 w 7774910"/>
              <a:gd name="connsiteY3" fmla="*/ 0 h 10070391"/>
              <a:gd name="connsiteX4" fmla="*/ 0 w 7774910"/>
              <a:gd name="connsiteY4" fmla="*/ 0 h 10070391"/>
              <a:gd name="connsiteX5" fmla="*/ 0 w 7774910"/>
              <a:gd name="connsiteY5" fmla="*/ 10070392 h 10070391"/>
              <a:gd name="connsiteX6" fmla="*/ 7774911 w 7774910"/>
              <a:gd name="connsiteY6" fmla="*/ 10070392 h 10070391"/>
              <a:gd name="connsiteX7" fmla="*/ 7774911 w 7774910"/>
              <a:gd name="connsiteY7" fmla="*/ 0 h 10070391"/>
              <a:gd name="connsiteX8" fmla="*/ 7771898 w 7774910"/>
              <a:gd name="connsiteY8" fmla="*/ 3034038 h 10070391"/>
              <a:gd name="connsiteX9" fmla="*/ 7771898 w 7774910"/>
              <a:gd name="connsiteY9" fmla="*/ 4270277 h 10070391"/>
              <a:gd name="connsiteX10" fmla="*/ 7768383 w 7774910"/>
              <a:gd name="connsiteY10" fmla="*/ 4273293 h 10070391"/>
              <a:gd name="connsiteX11" fmla="*/ 6623109 w 7774910"/>
              <a:gd name="connsiteY11" fmla="*/ 4273293 h 10070391"/>
              <a:gd name="connsiteX12" fmla="*/ 5726371 w 7774910"/>
              <a:gd name="connsiteY12" fmla="*/ 3375399 h 10070391"/>
              <a:gd name="connsiteX13" fmla="*/ 6021602 w 7774910"/>
              <a:gd name="connsiteY13" fmla="*/ 3087328 h 10070391"/>
              <a:gd name="connsiteX14" fmla="*/ 7771898 w 7774910"/>
              <a:gd name="connsiteY14" fmla="*/ 3087328 h 10070391"/>
              <a:gd name="connsiteX15" fmla="*/ 7771898 w 7774910"/>
              <a:gd name="connsiteY15" fmla="*/ 4270277 h 1007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4910" h="10070391">
                <a:moveTo>
                  <a:pt x="7771898" y="3034038"/>
                </a:moveTo>
                <a:lnTo>
                  <a:pt x="5415575" y="3034038"/>
                </a:lnTo>
                <a:lnTo>
                  <a:pt x="3771221" y="1395607"/>
                </a:lnTo>
                <a:lnTo>
                  <a:pt x="3771221" y="0"/>
                </a:lnTo>
                <a:lnTo>
                  <a:pt x="0" y="0"/>
                </a:lnTo>
                <a:lnTo>
                  <a:pt x="0" y="10070392"/>
                </a:lnTo>
                <a:lnTo>
                  <a:pt x="7774911" y="10070392"/>
                </a:lnTo>
                <a:lnTo>
                  <a:pt x="7774911" y="0"/>
                </a:lnTo>
                <a:lnTo>
                  <a:pt x="7771898" y="3034038"/>
                </a:lnTo>
                <a:close/>
                <a:moveTo>
                  <a:pt x="7771898" y="4270277"/>
                </a:moveTo>
                <a:lnTo>
                  <a:pt x="7768383" y="4273293"/>
                </a:lnTo>
                <a:lnTo>
                  <a:pt x="6623109" y="4273293"/>
                </a:lnTo>
                <a:lnTo>
                  <a:pt x="5726371" y="3375399"/>
                </a:lnTo>
                <a:lnTo>
                  <a:pt x="6021602" y="3087328"/>
                </a:lnTo>
                <a:lnTo>
                  <a:pt x="7771898" y="3087328"/>
                </a:lnTo>
                <a:lnTo>
                  <a:pt x="7771898" y="4270277"/>
                </a:lnTo>
                <a:close/>
              </a:path>
            </a:pathLst>
          </a:custGeom>
          <a:solidFill>
            <a:schemeClr val="accent6"/>
          </a:solidFill>
          <a:ln w="5021" cap="flat">
            <a:noFill/>
            <a:prstDash val="solid"/>
            <a:miter/>
          </a:ln>
        </p:spPr>
        <p:txBody>
          <a:bodyPr rtlCol="0" anchor="ctr"/>
          <a:lstStyle/>
          <a:p>
            <a:endParaRPr lang="en-CR" sz="3359"/>
          </a:p>
        </p:txBody>
      </p:sp>
      <p:sp>
        <p:nvSpPr>
          <p:cNvPr id="10" name="Title 3">
            <a:extLst>
              <a:ext uri="{FF2B5EF4-FFF2-40B4-BE49-F238E27FC236}">
                <a16:creationId xmlns:a16="http://schemas.microsoft.com/office/drawing/2014/main" id="{2E2681BC-17CB-45B9-98E2-D8CD4E9D19AA}"/>
              </a:ext>
            </a:extLst>
          </p:cNvPr>
          <p:cNvSpPr txBox="1">
            <a:spLocks/>
          </p:cNvSpPr>
          <p:nvPr/>
        </p:nvSpPr>
        <p:spPr>
          <a:xfrm>
            <a:off x="463094" y="634979"/>
            <a:ext cx="3651156" cy="1169551"/>
          </a:xfrm>
          <a:prstGeom prst="rect">
            <a:avLst/>
          </a:prstGeom>
          <a:noFill/>
        </p:spPr>
        <p:txBody>
          <a:bodyPr vert="horz" wrap="square" lIns="91440" tIns="45720" rIns="91440" bIns="45720" rtlCol="0" anchor="ctr" anchorCtr="0">
            <a:spAutoFit/>
          </a:bodyPr>
          <a:lstStyle>
            <a:lvl1pPr algn="l" defTabSz="1005840" rtl="0" eaLnBrk="1" latinLnBrk="0" hangingPunct="1">
              <a:lnSpc>
                <a:spcPct val="90000"/>
              </a:lnSpc>
              <a:spcBef>
                <a:spcPct val="0"/>
              </a:spcBef>
              <a:buNone/>
              <a:defRPr sz="3882" kern="1200">
                <a:solidFill>
                  <a:schemeClr val="tx1"/>
                </a:solidFill>
                <a:latin typeface="+mj-lt"/>
                <a:ea typeface="+mj-ea"/>
                <a:cs typeface="+mj-cs"/>
              </a:defRPr>
            </a:lvl1pPr>
          </a:lstStyle>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Why</a:t>
            </a:r>
          </a:p>
          <a:p>
            <a:pPr>
              <a:lnSpc>
                <a:spcPct val="100000"/>
              </a:lnSpc>
            </a:pPr>
            <a:r>
              <a:rPr lang="en-US" sz="3500" dirty="0">
                <a:solidFill>
                  <a:schemeClr val="accent2"/>
                </a:solidFill>
                <a:latin typeface="Segoe UI Semibold" panose="020B0502040204020203" pitchFamily="34" charset="0"/>
                <a:cs typeface="Segoe UI Semibold" panose="020B0502040204020203" pitchFamily="34" charset="0"/>
              </a:rPr>
              <a:t>Microsoft Azure? </a:t>
            </a:r>
          </a:p>
        </p:txBody>
      </p:sp>
      <p:pic>
        <p:nvPicPr>
          <p:cNvPr id="11" name="Graphic 10">
            <a:extLst>
              <a:ext uri="{FF2B5EF4-FFF2-40B4-BE49-F238E27FC236}">
                <a16:creationId xmlns:a16="http://schemas.microsoft.com/office/drawing/2014/main" id="{267B6411-A0B7-417A-95CA-F218B06A95C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900000" flipH="1">
            <a:off x="7146010" y="3724479"/>
            <a:ext cx="509008" cy="509008"/>
          </a:xfrm>
          <a:prstGeom prst="rect">
            <a:avLst/>
          </a:prstGeom>
        </p:spPr>
      </p:pic>
      <p:pic>
        <p:nvPicPr>
          <p:cNvPr id="12" name="Graphic 11">
            <a:extLst>
              <a:ext uri="{FF2B5EF4-FFF2-40B4-BE49-F238E27FC236}">
                <a16:creationId xmlns:a16="http://schemas.microsoft.com/office/drawing/2014/main" id="{503E4843-C10D-4107-B52B-AAED8199E80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flipH="1">
            <a:off x="8600790" y="5608102"/>
            <a:ext cx="1456673" cy="1456673"/>
          </a:xfrm>
          <a:prstGeom prst="rect">
            <a:avLst/>
          </a:prstGeom>
        </p:spPr>
      </p:pic>
      <p:cxnSp>
        <p:nvCxnSpPr>
          <p:cNvPr id="13" name="Straight Connector 12">
            <a:extLst>
              <a:ext uri="{FF2B5EF4-FFF2-40B4-BE49-F238E27FC236}">
                <a16:creationId xmlns:a16="http://schemas.microsoft.com/office/drawing/2014/main" id="{8C7BBEDA-947B-46F5-B18D-394302D8BAFB}"/>
              </a:ext>
            </a:extLst>
          </p:cNvPr>
          <p:cNvCxnSpPr>
            <a:cxnSpLocks/>
          </p:cNvCxnSpPr>
          <p:nvPr/>
        </p:nvCxnSpPr>
        <p:spPr>
          <a:xfrm>
            <a:off x="5633325" y="2941529"/>
            <a:ext cx="4433996" cy="453639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321308-5D25-4CA6-BF4C-577494B68CE2}"/>
              </a:ext>
            </a:extLst>
          </p:cNvPr>
          <p:cNvCxnSpPr>
            <a:cxnSpLocks/>
          </p:cNvCxnSpPr>
          <p:nvPr/>
        </p:nvCxnSpPr>
        <p:spPr>
          <a:xfrm>
            <a:off x="2847119" y="0"/>
            <a:ext cx="913979" cy="864585"/>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9C9CC8AC-0E07-4307-AB23-A9BFE21FD85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0800000" flipH="1">
            <a:off x="3038203" y="2"/>
            <a:ext cx="1783700" cy="1783700"/>
          </a:xfrm>
          <a:prstGeom prst="rect">
            <a:avLst/>
          </a:prstGeom>
        </p:spPr>
      </p:pic>
      <p:pic>
        <p:nvPicPr>
          <p:cNvPr id="71" name="Graphic 70">
            <a:extLst>
              <a:ext uri="{FF2B5EF4-FFF2-40B4-BE49-F238E27FC236}">
                <a16:creationId xmlns:a16="http://schemas.microsoft.com/office/drawing/2014/main" id="{CCC8357B-784B-4718-ABE3-539CC7B3962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flipH="1">
            <a:off x="6851368" y="4497652"/>
            <a:ext cx="1217191" cy="1217191"/>
          </a:xfrm>
          <a:prstGeom prst="rect">
            <a:avLst/>
          </a:prstGeom>
        </p:spPr>
      </p:pic>
      <p:sp>
        <p:nvSpPr>
          <p:cNvPr id="4" name="Footer Placeholder 42">
            <a:extLst>
              <a:ext uri="{FF2B5EF4-FFF2-40B4-BE49-F238E27FC236}">
                <a16:creationId xmlns:a16="http://schemas.microsoft.com/office/drawing/2014/main" id="{DA965B41-5A32-48FB-A3E5-2174FFAA237B}"/>
              </a:ext>
            </a:extLst>
          </p:cNvPr>
          <p:cNvSpPr txBox="1">
            <a:spLocks/>
          </p:cNvSpPr>
          <p:nvPr/>
        </p:nvSpPr>
        <p:spPr>
          <a:xfrm>
            <a:off x="463094" y="11768581"/>
            <a:ext cx="9084970" cy="866082"/>
          </a:xfrm>
          <a:prstGeom prst="rect">
            <a:avLst/>
          </a:prstGeom>
        </p:spPr>
        <p:txBody>
          <a:bodyPr vert="horz" wrap="square" lIns="118312" tIns="59156" rIns="118312" bIns="59156" rtlCol="0" anchor="ctr">
            <a:spAutoFit/>
          </a:bodyPr>
          <a:lstStyle>
            <a:defPPr>
              <a:defRPr lang="en-US"/>
            </a:defPPr>
            <a:lvl1pPr marL="0" algn="ctr" defTabSz="1018824" rtl="0" eaLnBrk="1" latinLnBrk="0" hangingPunct="1">
              <a:defRPr sz="1000" b="0" i="0" kern="1200">
                <a:solidFill>
                  <a:schemeClr val="tx1">
                    <a:tint val="75000"/>
                  </a:schemeClr>
                </a:solidFill>
                <a:latin typeface="Arial" pitchFamily="2" charset="77"/>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lnSpc>
                <a:spcPts val="2010"/>
              </a:lnSpc>
            </a:pPr>
            <a:r>
              <a:rPr lang="en-US" sz="1300" b="1" dirty="0">
                <a:solidFill>
                  <a:schemeClr val="accent2"/>
                </a:solidFill>
                <a:latin typeface="Segoe UI Semibold"/>
                <a:cs typeface="Segoe UI Semibold"/>
              </a:rPr>
              <a:t>HailBytes</a:t>
            </a:r>
            <a:br>
              <a:rPr lang="en-US" sz="1300" dirty="0">
                <a:solidFill>
                  <a:schemeClr val="accent3"/>
                </a:solidFill>
                <a:latin typeface="Segoe UI"/>
                <a:cs typeface="Segoe UI"/>
              </a:rPr>
            </a:br>
            <a:r>
              <a:rPr lang="en-US" sz="1300" dirty="0">
                <a:solidFill>
                  <a:schemeClr val="accent3"/>
                </a:solidFill>
                <a:latin typeface="Segoe UI"/>
                <a:cs typeface="Segoe UI"/>
              </a:rPr>
              <a:t>  www.hailbytes.com  |  sales@hailbytes.com  |  +1 (833) 892-3596</a:t>
            </a:r>
            <a:endParaRPr lang="en-US" sz="1300" dirty="0">
              <a:solidFill>
                <a:schemeClr val="accent3"/>
              </a:solidFill>
              <a:latin typeface="Segoe UI" panose="020B0502040204020203" pitchFamily="34" charset="0"/>
              <a:cs typeface="Segoe UI" panose="020B0502040204020203" pitchFamily="34" charset="0"/>
            </a:endParaRPr>
          </a:p>
          <a:p>
            <a:pPr algn="l">
              <a:lnSpc>
                <a:spcPts val="2010"/>
              </a:lnSpc>
            </a:pPr>
            <a:r>
              <a:rPr lang="en-US" sz="1300" u="sng" dirty="0">
                <a:solidFill>
                  <a:schemeClr val="accent3"/>
                </a:solidFill>
                <a:latin typeface="Segoe UI"/>
                <a:cs typeface="Segoe UI"/>
              </a:rPr>
              <a:t>See our offer on the Microsoft Commercial Marketplace</a:t>
            </a:r>
          </a:p>
        </p:txBody>
      </p:sp>
      <p:sp>
        <p:nvSpPr>
          <p:cNvPr id="19" name="Text Placeholder 6">
            <a:extLst>
              <a:ext uri="{FF2B5EF4-FFF2-40B4-BE49-F238E27FC236}">
                <a16:creationId xmlns:a16="http://schemas.microsoft.com/office/drawing/2014/main" id="{BAFEAB3C-9D0D-4A70-93EE-C81501BB9B3D}"/>
              </a:ext>
            </a:extLst>
          </p:cNvPr>
          <p:cNvSpPr txBox="1">
            <a:spLocks/>
          </p:cNvSpPr>
          <p:nvPr/>
        </p:nvSpPr>
        <p:spPr>
          <a:xfrm>
            <a:off x="457200" y="2187134"/>
            <a:ext cx="5002183" cy="9022867"/>
          </a:xfrm>
          <a:prstGeom prst="rect">
            <a:avLst/>
          </a:prstGeom>
          <a:noFill/>
        </p:spPr>
        <p:txBody>
          <a:bodyPr vert="horz" wrap="square" lIns="118312" tIns="59156" rIns="118312" bIns="59156" rtlCol="0" anchor="t" anchorCtr="0">
            <a:spAutoFit/>
          </a:bodyPr>
          <a:lstStyle>
            <a:lvl1pPr marL="0" indent="0" algn="l" defTabSz="777240" rtl="0" eaLnBrk="1" latinLnBrk="0" hangingPunct="1">
              <a:lnSpc>
                <a:spcPct val="120000"/>
              </a:lnSpc>
              <a:spcBef>
                <a:spcPts val="850"/>
              </a:spcBef>
              <a:buFont typeface="Arial" panose="020B0604020202020204" pitchFamily="34" charset="0"/>
              <a:buNone/>
              <a:defRPr sz="900" b="0" i="0" kern="1200">
                <a:solidFill>
                  <a:schemeClr val="tx2"/>
                </a:solidFill>
                <a:latin typeface="+mn-lt"/>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811" b="1" dirty="0">
                <a:solidFill>
                  <a:schemeClr val="accent2"/>
                </a:solidFill>
                <a:latin typeface="Segoe UI Semibold" panose="020B0502040204020203" pitchFamily="34" charset="0"/>
                <a:cs typeface="Segoe UI Semibold" panose="020B0502040204020203" pitchFamily="34" charset="0"/>
              </a:rPr>
              <a:t>Be future-ready</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Continuous innovation from Microsoft supports your development today, and your product visions for tomorrow. With 1,000+ new capabilities in the past year, you can build on the latest advancements in AI, blockchain, Kubernetes, containers, and databases to keep you ahead of the curve.
Our enterprise grade analytics solution outperforms the competition, costs less, and is fully compatible with your existing development, BI, and data-science tools</a:t>
            </a:r>
          </a:p>
          <a:p>
            <a:r>
              <a:rPr lang="en-US" sz="1811" b="1" dirty="0">
                <a:solidFill>
                  <a:schemeClr val="accent2"/>
                </a:solidFill>
                <a:latin typeface="Segoe UI Semibold" panose="020B0502040204020203" pitchFamily="34" charset="0"/>
                <a:cs typeface="Segoe UI Semibold" panose="020B0502040204020203" pitchFamily="34" charset="0"/>
              </a:rPr>
              <a:t>Operate hybrid seamlessly</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On-premises, in the cloud, and at the edge—we’ll meet you where you are. Integrate and manage your environments with tools and services designed for hybrid cloud.
Enhance security, simplify access, and set smart policies across your different environments with a single-identity platform trusted by 90% of enterprises globally.</a:t>
            </a:r>
          </a:p>
          <a:p>
            <a:r>
              <a:rPr lang="en-US" sz="1811" b="1" dirty="0">
                <a:solidFill>
                  <a:schemeClr val="accent2"/>
                </a:solidFill>
                <a:latin typeface="Segoe UI Semibold" panose="020B0502040204020203" pitchFamily="34" charset="0"/>
                <a:cs typeface="Segoe UI Semibold" panose="020B0502040204020203" pitchFamily="34" charset="0"/>
              </a:rPr>
              <a:t>Build on your terms</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You have choices. With a commitment to open source and support for all languages and frameworks, build and deploy how you want to. Take advantage of the full-featured, integrated development environments with built-in support Visual Studio and Visual Studio Code, the most popular IDEs trusted by 15M+ developers.
We embrace open source, drive innovation through collaboration, and contribute back to the community.</a:t>
            </a:r>
          </a:p>
          <a:p>
            <a:r>
              <a:rPr lang="en-US" sz="1811" b="1" dirty="0">
                <a:solidFill>
                  <a:schemeClr val="accent2"/>
                </a:solidFill>
                <a:latin typeface="Segoe UI Semibold" panose="020B0502040204020203" pitchFamily="34" charset="0"/>
                <a:cs typeface="Segoe UI Semibold" panose="020B0502040204020203" pitchFamily="34" charset="0"/>
              </a:rPr>
              <a:t>Trust your cloud</a:t>
            </a:r>
            <a:br>
              <a:rPr lang="en-US" sz="1811" dirty="0">
                <a:solidFill>
                  <a:srgbClr val="303D48"/>
                </a:solidFill>
                <a:latin typeface="Segoe UI" panose="020B0502040204020203" pitchFamily="34" charset="0"/>
                <a:cs typeface="Segoe UI" panose="020B0502040204020203" pitchFamily="34" charset="0"/>
              </a:rPr>
            </a:br>
            <a:r>
              <a:rPr lang="en-US" sz="1360" dirty="0">
                <a:solidFill>
                  <a:schemeClr val="accent3"/>
                </a:solidFill>
                <a:latin typeface="Segoe UI" panose="020B0502040204020203" pitchFamily="34" charset="0"/>
                <a:cs typeface="Segoe UI" panose="020B0502040204020203" pitchFamily="34" charset="0"/>
              </a:rPr>
              <a:t>Get security from the ground up, backed by a team of experts, and proactive compliance trusted by enterprises, governments, and startups.
With a $1B+ investment in security R&amp;D and 3,500 cybersecurity experts, security is foundational for Azure.</a:t>
            </a:r>
          </a:p>
        </p:txBody>
      </p:sp>
      <p:sp>
        <p:nvSpPr>
          <p:cNvPr id="22" name="Text Placeholder 9">
            <a:extLst>
              <a:ext uri="{FF2B5EF4-FFF2-40B4-BE49-F238E27FC236}">
                <a16:creationId xmlns:a16="http://schemas.microsoft.com/office/drawing/2014/main" id="{56A93D8D-47A6-D55B-7FB5-550E9C7330CF}"/>
              </a:ext>
            </a:extLst>
          </p:cNvPr>
          <p:cNvSpPr>
            <a:spLocks noGrp="1"/>
          </p:cNvSpPr>
          <p:nvPr/>
        </p:nvSpPr>
        <p:spPr>
          <a:xfrm>
            <a:off x="6116846" y="8214653"/>
            <a:ext cx="3431218" cy="3213350"/>
          </a:xfrm>
          <a:prstGeom prst="rect">
            <a:avLst/>
          </a:prstGeom>
        </p:spPr>
        <p:txBody>
          <a:bodyPr vert="horz" lIns="118312" tIns="59156" rIns="118312" bIns="59156" rtlCol="0" anchor="t">
            <a:noAutofit/>
          </a:bodyPr>
          <a:lstStyle>
            <a:lvl1pPr marL="0" indent="0" algn="l" defTabSz="777240" rtl="0" eaLnBrk="1" latinLnBrk="0" hangingPunct="1">
              <a:lnSpc>
                <a:spcPct val="120000"/>
              </a:lnSpc>
              <a:spcBef>
                <a:spcPts val="850"/>
              </a:spcBef>
              <a:buFont typeface="Arial" panose="020B0604020202020204" pitchFamily="34" charset="0"/>
              <a:buNone/>
              <a:defRPr sz="800" b="1" i="0" kern="1200">
                <a:solidFill>
                  <a:schemeClr val="bg1"/>
                </a:solidFill>
                <a:latin typeface="Arial" pitchFamily="2" charset="77"/>
                <a:ea typeface="+mn-ea"/>
                <a:cs typeface="+mn-cs"/>
              </a:defRPr>
            </a:lvl1pPr>
            <a:lvl2pPr marL="58293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2pPr>
            <a:lvl3pPr marL="97155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3pPr>
            <a:lvl4pPr marL="136017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4pPr>
            <a:lvl5pPr marL="1748790" indent="-194310" algn="l" defTabSz="777240" rtl="0" eaLnBrk="1" latinLnBrk="0" hangingPunct="1">
              <a:lnSpc>
                <a:spcPct val="120000"/>
              </a:lnSpc>
              <a:spcBef>
                <a:spcPts val="425"/>
              </a:spcBef>
              <a:buFont typeface="Arial" panose="020B0604020202020204" pitchFamily="34" charset="0"/>
              <a:buChar char="•"/>
              <a:defRPr sz="1200" b="0" i="0" kern="1200">
                <a:solidFill>
                  <a:schemeClr val="tx2"/>
                </a:solidFill>
                <a:latin typeface="Montserrat ExtraLight" pitchFamily="2" charset="77"/>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sz="1360" b="0" dirty="0">
                <a:solidFill>
                  <a:schemeClr val="accent3"/>
                </a:solidFill>
                <a:latin typeface="Segoe UI" panose="020B0502040204020203" pitchFamily="34" charset="0"/>
                <a:cs typeface="Segoe UI" panose="020B0502040204020203" pitchFamily="34" charset="0"/>
              </a:rPr>
              <a:t>Microsoft Azure is an ever-expanding set of cloud computing services to help your organization meet its business challenges. With Azure, your business or organization has the freedom to build, manage, and deploy applications on a massive, global network using your preferred tools and frameworks.</a:t>
            </a:r>
          </a:p>
          <a:p>
            <a:r>
              <a:rPr lang="en-US" sz="1360" dirty="0">
                <a:solidFill>
                  <a:schemeClr val="accent3"/>
                </a:solidFill>
                <a:latin typeface="Segoe UI Semibold" panose="020B0502040204020203" pitchFamily="34" charset="0"/>
                <a:cs typeface="Segoe UI Semibold" panose="020B0502040204020203" pitchFamily="34" charset="0"/>
              </a:rPr>
              <a:t>Learn more at </a:t>
            </a:r>
            <a:br>
              <a:rPr lang="en-US" sz="1360" dirty="0">
                <a:solidFill>
                  <a:schemeClr val="accent3"/>
                </a:solidFill>
                <a:latin typeface="Segoe UI Semibold" panose="020B0502040204020203" pitchFamily="34" charset="0"/>
                <a:cs typeface="Segoe UI Semibold" panose="020B0502040204020203" pitchFamily="34" charset="0"/>
              </a:rPr>
            </a:br>
            <a:r>
              <a:rPr lang="en-US" sz="1360" dirty="0">
                <a:solidFill>
                  <a:schemeClr val="accent3"/>
                </a:solidFill>
                <a:latin typeface="Segoe UI Semibold" panose="020B0502040204020203" pitchFamily="34" charset="0"/>
                <a:cs typeface="Segoe UI Semibold" panose="020B0502040204020203" pitchFamily="34" charset="0"/>
                <a:hlinkClick r:id="rId9">
                  <a:extLst>
                    <a:ext uri="{A12FA001-AC4F-418D-AE19-62706E023703}">
                      <ahyp:hlinkClr xmlns:ahyp="http://schemas.microsoft.com/office/drawing/2018/hyperlinkcolor" val="tx"/>
                    </a:ext>
                  </a:extLst>
                </a:hlinkClick>
              </a:rPr>
              <a:t>www.azure.com</a:t>
            </a:r>
            <a:endParaRPr lang="en-US" sz="1360" dirty="0">
              <a:solidFill>
                <a:schemeClr val="accent3"/>
              </a:solidFill>
              <a:latin typeface="Segoe UI Semibold" panose="020B0502040204020203" pitchFamily="34" charset="0"/>
              <a:cs typeface="Segoe UI Semibold" panose="020B0502040204020203" pitchFamily="34" charset="0"/>
            </a:endParaRPr>
          </a:p>
        </p:txBody>
      </p:sp>
      <p:pic>
        <p:nvPicPr>
          <p:cNvPr id="23" name="Picture 22">
            <a:extLst>
              <a:ext uri="{FF2B5EF4-FFF2-40B4-BE49-F238E27FC236}">
                <a16:creationId xmlns:a16="http://schemas.microsoft.com/office/drawing/2014/main" id="{139C84B8-DE0B-9267-2B59-1605B46E9A39}"/>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5977921" y="7391593"/>
            <a:ext cx="2470245" cy="814575"/>
          </a:xfrm>
          <a:prstGeom prst="rect">
            <a:avLst/>
          </a:prstGeom>
        </p:spPr>
      </p:pic>
      <p:pic>
        <p:nvPicPr>
          <p:cNvPr id="5" name="Picture 4">
            <a:extLst>
              <a:ext uri="{FF2B5EF4-FFF2-40B4-BE49-F238E27FC236}">
                <a16:creationId xmlns:a16="http://schemas.microsoft.com/office/drawing/2014/main" id="{5354C269-6DD4-934D-9149-302DC8ADC2D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5626" y="11677552"/>
            <a:ext cx="3059766" cy="931655"/>
          </a:xfrm>
          <a:prstGeom prst="rect">
            <a:avLst/>
          </a:prstGeom>
        </p:spPr>
      </p:pic>
    </p:spTree>
    <p:extLst>
      <p:ext uri="{BB962C8B-B14F-4D97-AF65-F5344CB8AC3E}">
        <p14:creationId xmlns:p14="http://schemas.microsoft.com/office/powerpoint/2010/main" val="3537531139"/>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21" ma:contentTypeDescription="Create a new document." ma:contentTypeScope="" ma:versionID="793865e92bbee499408a8ba96aed041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72f253659a9477973f90084c70833318"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element ref="ns2:MediaServiceSearchProperties" minOccurs="0"/>
                <xsd:element ref="ns2:MediaServiceLocation" minOccurs="0"/>
                <xsd:element ref="ns2:MediaServiceDoc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9E4119-E7C9-4A47-9649-F10F26CD9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413775-34E8-4CFE-A0F9-ED66D3F951B6}">
  <ds:schemaRefs>
    <ds:schemaRef ds:uri="http://www.w3.org/XML/1998/namespace"/>
    <ds:schemaRef ds:uri="http://purl.org/dc/dcmitype/"/>
    <ds:schemaRef ds:uri="http://purl.org/dc/elements/1.1/"/>
    <ds:schemaRef ds:uri="6004cae4-eee9-418b-9208-f6942056d00a"/>
    <ds:schemaRef ds:uri="http://purl.org/dc/terms/"/>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c3186358-1d40-4d07-a51c-fc7f57eac3ac"/>
    <ds:schemaRef ds:uri="http://schemas.microsoft.com/sharepoint/v3"/>
  </ds:schemaRefs>
</ds:datastoreItem>
</file>

<file path=customXml/itemProps3.xml><?xml version="1.0" encoding="utf-8"?>
<ds:datastoreItem xmlns:ds="http://schemas.openxmlformats.org/officeDocument/2006/customXml" ds:itemID="{75FDC5F5-3665-49CA-850E-D0A094065CF0}">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1313</TotalTime>
  <Words>642</Words>
  <Application>Microsoft Office PowerPoint</Application>
  <PresentationFormat>Custom</PresentationFormat>
  <Paragraphs>25</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Montserrat ExtraLight</vt:lpstr>
      <vt:lpstr>Segoe UI</vt:lpstr>
      <vt:lpstr>Segoe UI Semibold</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16</cp:revision>
  <cp:lastPrinted>2019-06-14T16:26:52Z</cp:lastPrinted>
  <dcterms:created xsi:type="dcterms:W3CDTF">2013-03-25T02:44:56Z</dcterms:created>
  <dcterms:modified xsi:type="dcterms:W3CDTF">2026-05-04T16:26:32Z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