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Authors.xml" ContentType="application/vnd.openxmlformats-officedocument.presentationml.commentAuthors+xml"/>
  <Override PartName="/ppt/media/image12.svg" ContentType="image/svg+xml"/>
  <Override PartName="/ppt/media/image13.svg" ContentType="image/svg+xml"/>
  <Override PartName="/ppt/media/image14.svg" ContentType="image/svg+xml"/>
  <Override PartName="/ppt/media/image15.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6"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7"/>
  </p:notesMasterIdLst>
  <p:sldIdLst>
    <p:sldId id="439" r:id="rId5"/>
    <p:sldId id="556" r:id="rId6"/>
  </p:sldIdLst>
  <p:sldSz cx="10058400" cy="130143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id="{D5639495-FE7E-E64D-97DB-A49859B699B2}">
          <p14:sldIdLst>
            <p14:sldId id="439"/>
            <p14:sldId id="556"/>
          </p14:sldIdLst>
        </p14:section>
      </p14:sectionLst>
    </p:ext>
    <p:ext uri="{EFAFB233-063F-42B5-8137-9DF3F51BA10A}">
      <p15:sldGuideLst xmlns:p15="http://schemas.microsoft.com/office/powerpoint/2012/main">
        <p15:guide id="1" orient="horz" pos="695" userDrawn="1">
          <p15:clr>
            <a:srgbClr val="A4A3A4"/>
          </p15:clr>
        </p15:guide>
        <p15:guide id="3" orient="horz" pos="7885" userDrawn="1">
          <p15:clr>
            <a:srgbClr val="A4A3A4"/>
          </p15:clr>
        </p15:guide>
        <p15:guide id="4" pos="6045" userDrawn="1">
          <p15:clr>
            <a:srgbClr val="A4A3A4"/>
          </p15:clr>
        </p15:guide>
        <p15:guide id="5" pos="310" userDrawn="1">
          <p15:clr>
            <a:srgbClr val="A4A3A4"/>
          </p15:clr>
        </p15:guide>
        <p15:guide id="6" orient="horz" pos="285" userDrawn="1">
          <p15:clr>
            <a:srgbClr val="A4A3A4"/>
          </p15:clr>
        </p15:guide>
        <p15:guide id="7" pos="1994" userDrawn="1">
          <p15:clr>
            <a:srgbClr val="A4A3A4"/>
          </p15:clr>
        </p15:guide>
        <p15:guide id="8" pos="5985" userDrawn="1">
          <p15:clr>
            <a:srgbClr val="A4A3A4"/>
          </p15:clr>
        </p15:guide>
        <p15:guide id="9" orient="horz" pos="5244" userDrawn="1">
          <p15:clr>
            <a:srgbClr val="A4A3A4"/>
          </p15:clr>
        </p15:guide>
        <p15:guide id="10" pos="3668" userDrawn="1">
          <p15:clr>
            <a:srgbClr val="A4A3A4"/>
          </p15:clr>
        </p15:guide>
        <p15:guide id="11" pos="469" userDrawn="1">
          <p15:clr>
            <a:srgbClr val="A4A3A4"/>
          </p15:clr>
        </p15:guide>
        <p15:guide id="12" pos="5869" userDrawn="1">
          <p15:clr>
            <a:srgbClr val="A4A3A4"/>
          </p15:clr>
        </p15:guide>
        <p15:guide id="13" pos="4166" userDrawn="1">
          <p15:clr>
            <a:srgbClr val="A4A3A4"/>
          </p15:clr>
        </p15:guide>
        <p15:guide id="14" orient="horz" pos="7356" userDrawn="1">
          <p15:clr>
            <a:srgbClr val="A4A3A4"/>
          </p15:clr>
        </p15:guide>
        <p15:guide id="15" orient="horz" pos="1047" userDrawn="1">
          <p15:clr>
            <a:srgbClr val="A4A3A4"/>
          </p15:clr>
        </p15:guide>
        <p15:guide id="16" orient="horz" pos="1868" userDrawn="1">
          <p15:clr>
            <a:srgbClr val="A4A3A4"/>
          </p15:clr>
        </p15:guide>
        <p15:guide id="17" orient="horz" pos="2466" userDrawn="1">
          <p15:clr>
            <a:srgbClr val="A4A3A4"/>
          </p15:clr>
        </p15:guide>
        <p15:guide id="18" orient="horz" pos="3571" userDrawn="1">
          <p15:clr>
            <a:srgbClr val="A4A3A4"/>
          </p15:clr>
        </p15:guide>
        <p15:guide id="19" orient="horz" pos="6326" userDrawn="1">
          <p15:clr>
            <a:srgbClr val="A4A3A4"/>
          </p15:clr>
        </p15:guide>
        <p15:guide id="20" pos="1818" userDrawn="1">
          <p15:clr>
            <a:srgbClr val="A4A3A4"/>
          </p15:clr>
        </p15:guide>
        <p15:guide id="21" pos="3844" userDrawn="1">
          <p15:clr>
            <a:srgbClr val="A4A3A4"/>
          </p15:clr>
        </p15:guide>
        <p15:guide id="22" pos="2170" userDrawn="1">
          <p15:clr>
            <a:srgbClr val="A4A3A4"/>
          </p15:clr>
        </p15:guide>
        <p15:guide id="23" orient="horz" pos="6182" userDrawn="1">
          <p15:clr>
            <a:srgbClr val="A4A3A4"/>
          </p15:clr>
        </p15:guide>
        <p15:guide id="24" pos="4224" userDrawn="1">
          <p15:clr>
            <a:srgbClr val="547EBF"/>
          </p15:clr>
        </p15:guide>
        <p15:guide id="25" orient="horz" pos="7151" userDrawn="1">
          <p15:clr>
            <a:srgbClr val="A4A3A4"/>
          </p15:clr>
        </p15:guide>
        <p15:guide id="26" orient="horz" pos="5536" userDrawn="1">
          <p15:clr>
            <a:srgbClr val="A4A3A4"/>
          </p15:clr>
        </p15:guide>
        <p15:guide id="27" orient="horz" pos="4333" userDrawn="1">
          <p15:clr>
            <a:srgbClr val="A4A3A4"/>
          </p15:clr>
        </p15:guide>
        <p15:guide id="28" orient="horz" pos="4217" userDrawn="1">
          <p15:clr>
            <a:srgbClr val="A4A3A4"/>
          </p15:clr>
        </p15:guide>
        <p15:guide id="29" orient="horz" pos="3424" userDrawn="1">
          <p15:clr>
            <a:srgbClr val="A4A3A4"/>
          </p15:clr>
        </p15:guide>
        <p15:guide id="30" orient="horz" pos="2837" userDrawn="1">
          <p15:clr>
            <a:srgbClr val="A4A3A4"/>
          </p15:clr>
        </p15:guide>
        <p15:guide id="31" orient="horz" pos="3865" userDrawn="1">
          <p15:clr>
            <a:srgbClr val="A4A3A4"/>
          </p15:clr>
        </p15:guide>
        <p15:guide id="32" orient="horz" pos="1771" userDrawn="1">
          <p15:clr>
            <a:srgbClr val="A4A3A4"/>
          </p15:clr>
        </p15:guide>
        <p15:guide id="33" pos="351" userDrawn="1">
          <p15:clr>
            <a:srgbClr val="A4A3A4"/>
          </p15:clr>
        </p15:guide>
        <p15:guide id="34" pos="3145" userDrawn="1">
          <p15:clr>
            <a:srgbClr val="A4A3A4"/>
          </p15:clr>
        </p15:guide>
        <p15:guide id="35" pos="2816" userDrawn="1">
          <p15:clr>
            <a:srgbClr val="A4A3A4"/>
          </p15:clr>
        </p15:guide>
        <p15:guide id="36" pos="2112" userDrawn="1">
          <p15:clr>
            <a:srgbClr val="547EBF"/>
          </p15:clr>
        </p15:guide>
        <p15:guide id="37" pos="4489" userDrawn="1">
          <p15:clr>
            <a:srgbClr val="A4A3A4"/>
          </p15:clr>
        </p15:guide>
        <p15:guide id="38" orient="horz" pos="72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 id="2" name="Vargas, Mauricio Antonio" initials="VMA" lastIdx="9" clrIdx="1">
    <p:extLst>
      <p:ext uri="{19B8F6BF-5375-455C-9EA6-DF929625EA0E}">
        <p15:presenceInfo xmlns:p15="http://schemas.microsoft.com/office/powerpoint/2012/main" userId="S::mauricio.a.vargas@accenture.com::b28fd379-f88a-4f4b-8b62-27e7a17308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D48"/>
    <a:srgbClr val="44546A"/>
    <a:srgbClr val="00B0F0"/>
    <a:srgbClr val="2F3D48"/>
    <a:srgbClr val="E6E6E6"/>
    <a:srgbClr val="14171B"/>
    <a:srgbClr val="262D33"/>
    <a:srgbClr val="1F2429"/>
    <a:srgbClr val="022A4C"/>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85" autoAdjust="0"/>
    <p:restoredTop sz="95705" autoAdjust="0"/>
  </p:normalViewPr>
  <p:slideViewPr>
    <p:cSldViewPr snapToGrid="0">
      <p:cViewPr varScale="1">
        <p:scale>
          <a:sx n="57" d="100"/>
          <a:sy n="57" d="100"/>
        </p:scale>
        <p:origin x="3072" y="84"/>
      </p:cViewPr>
      <p:guideLst>
        <p:guide orient="horz" pos="695"/>
        <p:guide orient="horz" pos="7885"/>
        <p:guide pos="6045"/>
        <p:guide pos="310"/>
        <p:guide orient="horz" pos="285"/>
        <p:guide pos="1994"/>
        <p:guide pos="5985"/>
        <p:guide orient="horz" pos="5244"/>
        <p:guide pos="3668"/>
        <p:guide pos="469"/>
        <p:guide pos="5869"/>
        <p:guide pos="4166"/>
        <p:guide orient="horz" pos="7356"/>
        <p:guide orient="horz" pos="1047"/>
        <p:guide orient="horz" pos="1868"/>
        <p:guide orient="horz" pos="2466"/>
        <p:guide orient="horz" pos="3571"/>
        <p:guide orient="horz" pos="6326"/>
        <p:guide pos="1818"/>
        <p:guide pos="3844"/>
        <p:guide pos="2170"/>
        <p:guide orient="horz" pos="6182"/>
        <p:guide pos="4224"/>
        <p:guide orient="horz" pos="7151"/>
        <p:guide orient="horz" pos="5536"/>
        <p:guide orient="horz" pos="4333"/>
        <p:guide orient="horz" pos="4217"/>
        <p:guide orient="horz" pos="3424"/>
        <p:guide orient="horz" pos="2837"/>
        <p:guide orient="horz" pos="3865"/>
        <p:guide orient="horz" pos="1771"/>
        <p:guide pos="351"/>
        <p:guide pos="3145"/>
        <p:guide pos="2816"/>
        <p:guide pos="2112"/>
        <p:guide pos="4489"/>
        <p:guide orient="horz" pos="72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notesMaster" Target="notesMasters/notesMaster1.xml"/><Relationship Id="rId8" Type="http://schemas.openxmlformats.org/officeDocument/2006/relationships/commentAuthors" Target="commentAuthors.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 Id="rId1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1183142" rtl="0" eaLnBrk="1" latinLnBrk="0" hangingPunct="1">
      <a:defRPr sz="1553" kern="1200">
        <a:solidFill>
          <a:schemeClr val="tx1"/>
        </a:solidFill>
        <a:latin typeface="+mn-lt"/>
        <a:ea typeface="+mn-ea"/>
        <a:cs typeface="+mn-cs"/>
      </a:defRPr>
    </a:lvl1pPr>
    <a:lvl2pPr marL="591571" algn="l" defTabSz="1183142" rtl="0" eaLnBrk="1" latinLnBrk="0" hangingPunct="1">
      <a:defRPr sz="1553" kern="1200">
        <a:solidFill>
          <a:schemeClr val="tx1"/>
        </a:solidFill>
        <a:latin typeface="+mn-lt"/>
        <a:ea typeface="+mn-ea"/>
        <a:cs typeface="+mn-cs"/>
      </a:defRPr>
    </a:lvl2pPr>
    <a:lvl3pPr marL="1183142" algn="l" defTabSz="1183142" rtl="0" eaLnBrk="1" latinLnBrk="0" hangingPunct="1">
      <a:defRPr sz="1553" kern="1200">
        <a:solidFill>
          <a:schemeClr val="tx1"/>
        </a:solidFill>
        <a:latin typeface="+mn-lt"/>
        <a:ea typeface="+mn-ea"/>
        <a:cs typeface="+mn-cs"/>
      </a:defRPr>
    </a:lvl3pPr>
    <a:lvl4pPr marL="1774713" algn="l" defTabSz="1183142" rtl="0" eaLnBrk="1" latinLnBrk="0" hangingPunct="1">
      <a:defRPr sz="1553" kern="1200">
        <a:solidFill>
          <a:schemeClr val="tx1"/>
        </a:solidFill>
        <a:latin typeface="+mn-lt"/>
        <a:ea typeface="+mn-ea"/>
        <a:cs typeface="+mn-cs"/>
      </a:defRPr>
    </a:lvl4pPr>
    <a:lvl5pPr marL="2366284" algn="l" defTabSz="1183142" rtl="0" eaLnBrk="1" latinLnBrk="0" hangingPunct="1">
      <a:defRPr sz="1553" kern="1200">
        <a:solidFill>
          <a:schemeClr val="tx1"/>
        </a:solidFill>
        <a:latin typeface="+mn-lt"/>
        <a:ea typeface="+mn-ea"/>
        <a:cs typeface="+mn-cs"/>
      </a:defRPr>
    </a:lvl5pPr>
    <a:lvl6pPr marL="2957855" algn="l" defTabSz="1183142" rtl="0" eaLnBrk="1" latinLnBrk="0" hangingPunct="1">
      <a:defRPr sz="1553" kern="1200">
        <a:solidFill>
          <a:schemeClr val="tx1"/>
        </a:solidFill>
        <a:latin typeface="+mn-lt"/>
        <a:ea typeface="+mn-ea"/>
        <a:cs typeface="+mn-cs"/>
      </a:defRPr>
    </a:lvl6pPr>
    <a:lvl7pPr marL="3549426" algn="l" defTabSz="1183142" rtl="0" eaLnBrk="1" latinLnBrk="0" hangingPunct="1">
      <a:defRPr sz="1553" kern="1200">
        <a:solidFill>
          <a:schemeClr val="tx1"/>
        </a:solidFill>
        <a:latin typeface="+mn-lt"/>
        <a:ea typeface="+mn-ea"/>
        <a:cs typeface="+mn-cs"/>
      </a:defRPr>
    </a:lvl7pPr>
    <a:lvl8pPr marL="4140998" algn="l" defTabSz="1183142" rtl="0" eaLnBrk="1" latinLnBrk="0" hangingPunct="1">
      <a:defRPr sz="1553" kern="1200">
        <a:solidFill>
          <a:schemeClr val="tx1"/>
        </a:solidFill>
        <a:latin typeface="+mn-lt"/>
        <a:ea typeface="+mn-ea"/>
        <a:cs typeface="+mn-cs"/>
      </a:defRPr>
    </a:lvl8pPr>
    <a:lvl9pPr marL="4732569" algn="l" defTabSz="1183142" rtl="0" eaLnBrk="1" latinLnBrk="0" hangingPunct="1">
      <a:defRPr sz="15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265095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3326941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TION - 2B">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39884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692895"/>
            <a:ext cx="8675370" cy="251550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3464461"/>
            <a:ext cx="8675370" cy="82574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12062354"/>
            <a:ext cx="2263140" cy="692892"/>
          </a:xfrm>
          <a:prstGeom prst="rect">
            <a:avLst/>
          </a:prstGeom>
        </p:spPr>
        <p:txBody>
          <a:bodyPr vert="horz" lIns="91440" tIns="45720" rIns="91440" bIns="45720" rtlCol="0" anchor="ctr"/>
          <a:lstStyle>
            <a:lvl1pPr algn="l">
              <a:defRPr sz="1320">
                <a:solidFill>
                  <a:schemeClr val="tx1">
                    <a:tint val="75000"/>
                  </a:schemeClr>
                </a:solidFill>
              </a:defRPr>
            </a:lvl1pPr>
          </a:lstStyle>
          <a:p>
            <a:fld id="{C764DE79-268F-4C1A-8933-263129D2AF90}" type="datetimeFigureOut">
              <a:rPr lang="en-US" dirty="0"/>
              <a:t>5/4/2026</a:t>
            </a:fld>
            <a:endParaRPr lang="en-US"/>
          </a:p>
        </p:txBody>
      </p:sp>
      <p:sp>
        <p:nvSpPr>
          <p:cNvPr id="5" name="Footer Placeholder 4"/>
          <p:cNvSpPr>
            <a:spLocks noGrp="1"/>
          </p:cNvSpPr>
          <p:nvPr>
            <p:ph type="ftr" sz="quarter" idx="3"/>
          </p:nvPr>
        </p:nvSpPr>
        <p:spPr>
          <a:xfrm>
            <a:off x="3331845" y="12062354"/>
            <a:ext cx="3394710" cy="692892"/>
          </a:xfrm>
          <a:prstGeom prst="rect">
            <a:avLst/>
          </a:prstGeom>
        </p:spPr>
        <p:txBody>
          <a:bodyPr vert="horz" lIns="91440" tIns="45720" rIns="91440" bIns="45720" rtlCol="0" anchor="ctr"/>
          <a:lstStyle>
            <a:lvl1pPr algn="ctr">
              <a:defRPr sz="1320">
                <a:solidFill>
                  <a:schemeClr val="tx1">
                    <a:tint val="75000"/>
                  </a:schemeClr>
                </a:solidFill>
              </a:defRPr>
            </a:lvl1pPr>
          </a:lstStyle>
          <a:p>
            <a:r>
              <a:rPr lang="en-US"/>
              <a:t>Partner Name   |   www.contoso.com   |   email@contoso.com   |   123-456-7890</a:t>
            </a:r>
          </a:p>
        </p:txBody>
      </p:sp>
      <p:sp>
        <p:nvSpPr>
          <p:cNvPr id="6" name="Slide Number Placeholder 5"/>
          <p:cNvSpPr>
            <a:spLocks noGrp="1"/>
          </p:cNvSpPr>
          <p:nvPr>
            <p:ph type="sldNum" sz="quarter" idx="4"/>
          </p:nvPr>
        </p:nvSpPr>
        <p:spPr>
          <a:xfrm>
            <a:off x="7103745" y="12062354"/>
            <a:ext cx="2263140" cy="692892"/>
          </a:xfrm>
          <a:prstGeom prst="rect">
            <a:avLst/>
          </a:prstGeom>
        </p:spPr>
        <p:txBody>
          <a:bodyPr vert="horz" lIns="91440" tIns="45720" rIns="91440" bIns="45720" rtlCol="0" anchor="ctr"/>
          <a:lstStyle>
            <a:lvl1pPr algn="r">
              <a:defRPr sz="132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903849107"/>
      </p:ext>
    </p:extLst>
  </p:cSld>
  <p:clrMap bg1="lt1" tx1="dk1" bg2="lt2" tx2="dk2" accent1="accent1" accent2="accent2" accent3="accent3" accent4="accent4" accent5="accent5" accent6="accent6" hlink="hlink" folHlink="folHlink"/>
  <p:sldLayoutIdLst>
    <p:sldLayoutId id="2147483692" r:id="rId1"/>
  </p:sldLayoutIdLst>
  <p:hf sldNum="0" hd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2.svg"/><Relationship Id="rId5" Type="http://schemas.openxmlformats.org/officeDocument/2006/relationships/image" Target="../media/image3.svg"/><Relationship Id="rId6" Type="http://schemas.openxmlformats.org/officeDocument/2006/relationships/image" Target="../media/image4.svg"/><Relationship Id="rId7" Type="http://schemas.openxmlformats.org/officeDocument/2006/relationships/image" Target="../media/image5.svg"/><Relationship Id="rId8" Type="http://schemas.openxmlformats.org/officeDocument/2006/relationships/image" Target="../media/image6.svg"/><Relationship Id="rId9" Type="http://schemas.openxmlformats.org/officeDocument/2006/relationships/image" Target="../media/image7.svg"/><Relationship Id="rId10" Type="http://schemas.openxmlformats.org/officeDocument/2006/relationships/image" Target="../media/image8.png"/><Relationship Id="rId11"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svg"/><Relationship Id="rId6" Type="http://schemas.openxmlformats.org/officeDocument/2006/relationships/image" Target="../media/image13.svg"/><Relationship Id="rId7" Type="http://schemas.openxmlformats.org/officeDocument/2006/relationships/image" Target="../media/image14.svg"/><Relationship Id="rId8" Type="http://schemas.openxmlformats.org/officeDocument/2006/relationships/image" Target="../media/image15.svg"/><Relationship Id="rId9" Type="http://schemas.openxmlformats.org/officeDocument/2006/relationships/hyperlink" Target="http://www.azure.com/" TargetMode="External"/><Relationship Id="rId10" Type="http://schemas.openxmlformats.org/officeDocument/2006/relationships/image" Target="../media/image16.emf"/><Relationship Id="rId1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55720-172D-4C15-9D40-5FE0BE23053F}"/>
              </a:ext>
            </a:extLst>
          </p:cNvPr>
          <p:cNvSpPr/>
          <p:nvPr/>
        </p:nvSpPr>
        <p:spPr>
          <a:xfrm>
            <a:off x="5531097" y="0"/>
            <a:ext cx="4527303" cy="462930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8CF858-AEBF-6F4B-8202-5E54EC164DAA}"/>
              </a:ext>
            </a:extLst>
          </p:cNvPr>
          <p:cNvSpPr txBox="1"/>
          <p:nvPr/>
        </p:nvSpPr>
        <p:spPr>
          <a:xfrm>
            <a:off x="-2083321" y="9207763"/>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sp>
        <p:nvSpPr>
          <p:cNvPr id="5" name="TextBox 4">
            <a:extLst>
              <a:ext uri="{FF2B5EF4-FFF2-40B4-BE49-F238E27FC236}">
                <a16:creationId xmlns:a16="http://schemas.microsoft.com/office/drawing/2014/main" id="{A15E59F6-E1C7-174F-B72B-667C88AC3F5E}"/>
              </a:ext>
            </a:extLst>
          </p:cNvPr>
          <p:cNvSpPr txBox="1"/>
          <p:nvPr/>
        </p:nvSpPr>
        <p:spPr>
          <a:xfrm>
            <a:off x="11520868" y="4255947"/>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pic>
        <p:nvPicPr>
          <p:cNvPr id="12" name="Graphic 11">
            <a:extLst>
              <a:ext uri="{FF2B5EF4-FFF2-40B4-BE49-F238E27FC236}">
                <a16:creationId xmlns:a16="http://schemas.microsoft.com/office/drawing/2014/main" id="{C0D45BB0-7069-4854-BB7E-FC5C1F1BA0C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9925" y="3371317"/>
            <a:ext cx="1244660" cy="1262191"/>
          </a:xfrm>
          <a:prstGeom prst="rect">
            <a:avLst/>
          </a:prstGeom>
        </p:spPr>
      </p:pic>
      <p:pic>
        <p:nvPicPr>
          <p:cNvPr id="13" name="white overlay">
            <a:extLst>
              <a:ext uri="{FF2B5EF4-FFF2-40B4-BE49-F238E27FC236}">
                <a16:creationId xmlns:a16="http://schemas.microsoft.com/office/drawing/2014/main" id="{7476DFA0-F323-4642-8068-88736BF2DC6A}"/>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5260499" y="1964487"/>
            <a:ext cx="2967214" cy="2661399"/>
          </a:xfrm>
          <a:prstGeom prst="rect">
            <a:avLst/>
          </a:prstGeom>
        </p:spPr>
      </p:pic>
      <p:pic>
        <p:nvPicPr>
          <p:cNvPr id="14" name="mask 2">
            <a:extLst>
              <a:ext uri="{FF2B5EF4-FFF2-40B4-BE49-F238E27FC236}">
                <a16:creationId xmlns:a16="http://schemas.microsoft.com/office/drawing/2014/main" id="{627822E7-08B3-4FCE-9A4C-106AE177B8F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315" y="-23433"/>
            <a:ext cx="10056524" cy="13037757"/>
          </a:xfrm>
          <a:prstGeom prst="rect">
            <a:avLst/>
          </a:prstGeom>
        </p:spPr>
      </p:pic>
      <p:sp>
        <p:nvSpPr>
          <p:cNvPr id="55" name="Snip Diagonal Corner Rectangle 1">
            <a:extLst>
              <a:ext uri="{FF2B5EF4-FFF2-40B4-BE49-F238E27FC236}">
                <a16:creationId xmlns:a16="http://schemas.microsoft.com/office/drawing/2014/main" id="{810878C7-B5DA-4DE4-8EA1-F1282449D37C}"/>
              </a:ext>
            </a:extLst>
          </p:cNvPr>
          <p:cNvSpPr/>
          <p:nvPr/>
        </p:nvSpPr>
        <p:spPr>
          <a:xfrm>
            <a:off x="6545626" y="7111877"/>
            <a:ext cx="3012091" cy="4291195"/>
          </a:xfrm>
          <a:prstGeom prst="snip2Diag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sz="3359"/>
          </a:p>
        </p:txBody>
      </p:sp>
      <p:cxnSp>
        <p:nvCxnSpPr>
          <p:cNvPr id="57" name="Straight Connector 56">
            <a:extLst>
              <a:ext uri="{FF2B5EF4-FFF2-40B4-BE49-F238E27FC236}">
                <a16:creationId xmlns:a16="http://schemas.microsoft.com/office/drawing/2014/main" id="{C65DEC82-D32A-40FB-8FF3-0356345D229A}"/>
              </a:ext>
            </a:extLst>
          </p:cNvPr>
          <p:cNvCxnSpPr>
            <a:cxnSpLocks/>
          </p:cNvCxnSpPr>
          <p:nvPr/>
        </p:nvCxnSpPr>
        <p:spPr>
          <a:xfrm flipV="1">
            <a:off x="9557716" y="9527958"/>
            <a:ext cx="0" cy="1875114"/>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6353FD8-9A40-4397-89F4-C7DBCECD43B5}"/>
              </a:ext>
            </a:extLst>
          </p:cNvPr>
          <p:cNvCxnSpPr>
            <a:cxnSpLocks/>
          </p:cNvCxnSpPr>
          <p:nvPr/>
        </p:nvCxnSpPr>
        <p:spPr>
          <a:xfrm>
            <a:off x="9063731" y="-23432"/>
            <a:ext cx="993731" cy="9938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22816B-3546-412A-9CD5-E3100DFC0075}"/>
              </a:ext>
            </a:extLst>
          </p:cNvPr>
          <p:cNvCxnSpPr>
            <a:cxnSpLocks/>
          </p:cNvCxnSpPr>
          <p:nvPr/>
        </p:nvCxnSpPr>
        <p:spPr>
          <a:xfrm flipH="1">
            <a:off x="8233818" y="2691711"/>
            <a:ext cx="1823645" cy="19141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3" name="Graphic 62">
            <a:extLst>
              <a:ext uri="{FF2B5EF4-FFF2-40B4-BE49-F238E27FC236}">
                <a16:creationId xmlns:a16="http://schemas.microsoft.com/office/drawing/2014/main" id="{4E132DA7-A272-4C83-802A-881BC8EFD76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180593" y="2062044"/>
            <a:ext cx="759852" cy="1524944"/>
          </a:xfrm>
          <a:prstGeom prst="rect">
            <a:avLst/>
          </a:prstGeom>
        </p:spPr>
      </p:pic>
      <p:cxnSp>
        <p:nvCxnSpPr>
          <p:cNvPr id="65" name="Straight Connector 64">
            <a:extLst>
              <a:ext uri="{FF2B5EF4-FFF2-40B4-BE49-F238E27FC236}">
                <a16:creationId xmlns:a16="http://schemas.microsoft.com/office/drawing/2014/main" id="{4DFE0A22-A13C-4CFA-9671-DE9899D17E5D}"/>
              </a:ext>
            </a:extLst>
          </p:cNvPr>
          <p:cNvCxnSpPr>
            <a:cxnSpLocks/>
          </p:cNvCxnSpPr>
          <p:nvPr/>
        </p:nvCxnSpPr>
        <p:spPr>
          <a:xfrm>
            <a:off x="8594199" y="-3248"/>
            <a:ext cx="1463264" cy="141867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7E9AD51A-F4BC-4085-9509-4D11F33EBE8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a:off x="9487819" y="3391366"/>
            <a:ext cx="406769" cy="816344"/>
          </a:xfrm>
          <a:prstGeom prst="rect">
            <a:avLst/>
          </a:prstGeom>
        </p:spPr>
      </p:pic>
      <p:pic>
        <p:nvPicPr>
          <p:cNvPr id="69" name="Graphic 68">
            <a:extLst>
              <a:ext uri="{FF2B5EF4-FFF2-40B4-BE49-F238E27FC236}">
                <a16:creationId xmlns:a16="http://schemas.microsoft.com/office/drawing/2014/main" id="{629E7EE9-FF3E-4AB4-A73A-4D325A0B669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365460" y="3870170"/>
            <a:ext cx="692003" cy="1388778"/>
          </a:xfrm>
          <a:prstGeom prst="rect">
            <a:avLst/>
          </a:prstGeom>
        </p:spPr>
      </p:pic>
      <p:pic>
        <p:nvPicPr>
          <p:cNvPr id="71" name="Graphic 70">
            <a:extLst>
              <a:ext uri="{FF2B5EF4-FFF2-40B4-BE49-F238E27FC236}">
                <a16:creationId xmlns:a16="http://schemas.microsoft.com/office/drawing/2014/main" id="{77F14AE1-84FC-4813-9D35-C40E944DC9B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16200000">
            <a:off x="5962272" y="-348388"/>
            <a:ext cx="692003" cy="1388778"/>
          </a:xfrm>
          <a:prstGeom prst="rect">
            <a:avLst/>
          </a:prstGeom>
        </p:spPr>
      </p:pic>
      <p:sp>
        <p:nvSpPr>
          <p:cNvPr id="39" name="Text Placeholder 5">
            <a:extLst>
              <a:ext uri="{FF2B5EF4-FFF2-40B4-BE49-F238E27FC236}">
                <a16:creationId xmlns:a16="http://schemas.microsoft.com/office/drawing/2014/main" id="{D8235E8C-4D9D-6E45-9434-50915A3DCA3C}"/>
              </a:ext>
            </a:extLst>
          </p:cNvPr>
          <p:cNvSpPr txBox="1">
            <a:spLocks/>
          </p:cNvSpPr>
          <p:nvPr/>
        </p:nvSpPr>
        <p:spPr>
          <a:xfrm>
            <a:off x="463095" y="5013806"/>
            <a:ext cx="9142297" cy="395558"/>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dirty="0">
                <a:solidFill>
                  <a:schemeClr val="accent2"/>
                </a:solidFill>
                <a:latin typeface="Segoe UI Semibold"/>
                <a:cs typeface="Segoe UI Semibold"/>
              </a:rPr>
              <a:t>About HailBytes:</a:t>
            </a:r>
          </a:p>
        </p:txBody>
      </p:sp>
      <p:sp>
        <p:nvSpPr>
          <p:cNvPr id="40" name="Text Placeholder 6">
            <a:extLst>
              <a:ext uri="{FF2B5EF4-FFF2-40B4-BE49-F238E27FC236}">
                <a16:creationId xmlns:a16="http://schemas.microsoft.com/office/drawing/2014/main" id="{F8068E42-C648-4F4D-8BA2-151A62224DB8}"/>
              </a:ext>
            </a:extLst>
          </p:cNvPr>
          <p:cNvSpPr txBox="1">
            <a:spLocks/>
          </p:cNvSpPr>
          <p:nvPr/>
        </p:nvSpPr>
        <p:spPr>
          <a:xfrm>
            <a:off x="463096" y="5642013"/>
            <a:ext cx="9125703" cy="856260"/>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delivers enterprise security awareness training and attack surface management as source-available, EC2-based AWS solutions — no per-user licensing, no vendor data custody. Security teams cut SAT and ASM costs 70%+ while keeping every record inside their own AWS account.</a:t>
            </a:r>
          </a:p>
        </p:txBody>
      </p:sp>
      <p:sp>
        <p:nvSpPr>
          <p:cNvPr id="41" name="Title 2">
            <a:extLst>
              <a:ext uri="{FF2B5EF4-FFF2-40B4-BE49-F238E27FC236}">
                <a16:creationId xmlns:a16="http://schemas.microsoft.com/office/drawing/2014/main" id="{A62E1030-289D-4A42-8424-CA5A8C9E2153}"/>
              </a:ext>
            </a:extLst>
          </p:cNvPr>
          <p:cNvSpPr txBox="1">
            <a:spLocks/>
          </p:cNvSpPr>
          <p:nvPr/>
        </p:nvSpPr>
        <p:spPr>
          <a:xfrm>
            <a:off x="463096" y="7024740"/>
            <a:ext cx="4573911" cy="370177"/>
          </a:xfrm>
          <a:prstGeom prst="rect">
            <a:avLst/>
          </a:prstGeom>
        </p:spPr>
        <p:txBody>
          <a:bodyPr vert="horz" lIns="118312" tIns="59156" rIns="118312" bIns="59156" rtlCol="0" anchor="t"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1810" dirty="0">
                <a:solidFill>
                  <a:schemeClr val="accent2"/>
                </a:solidFill>
                <a:latin typeface="Segoe UI Semibold"/>
                <a:cs typeface="Segoe UI Semibold"/>
              </a:rPr>
              <a:t>What we offer</a:t>
            </a:r>
          </a:p>
        </p:txBody>
      </p:sp>
      <p:sp>
        <p:nvSpPr>
          <p:cNvPr id="42" name="Text Placeholder 6">
            <a:extLst>
              <a:ext uri="{FF2B5EF4-FFF2-40B4-BE49-F238E27FC236}">
                <a16:creationId xmlns:a16="http://schemas.microsoft.com/office/drawing/2014/main" id="{DD91616C-66BA-F84B-94FA-2C323742839C}"/>
              </a:ext>
            </a:extLst>
          </p:cNvPr>
          <p:cNvSpPr txBox="1">
            <a:spLocks/>
          </p:cNvSpPr>
          <p:nvPr/>
        </p:nvSpPr>
        <p:spPr>
          <a:xfrm>
            <a:off x="463095" y="7521785"/>
            <a:ext cx="5543822" cy="3682803"/>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ASM Platform deploys a continuously running attack surface and vulnerability management environment into your AWS account. It orchestrates 30+ tools — subfinder, nmap, nuclei, httpx, ffuf — in a single pipeline correlated in PostgreSQL on RDS.</a:t>
            </a:r>
          </a:p>
          <a:p>
            <a:pPr marL="0" indent="0">
              <a:buNone/>
            </a:pPr>
            <a:r>
              <a:rPr lang="en-US" sz="1420" dirty="0">
                <a:solidFill>
                  <a:schemeClr val="accent3"/>
                </a:solidFill>
                <a:latin typeface="Segoe UI" panose="020B0502040204020203" pitchFamily="34" charset="0"/>
                <a:cs typeface="Segoe UI" panose="020B0502040204020203" pitchFamily="34" charset="0"/>
              </a:rPr>
              <a:t>Seven scan phases — subdomain discovery, HTTP crawl, port scan, OSINT, fuzzing, vulnerability scan, screenshot — run on any schedule. New assets and CVEs alert via Slack, Microsoft Teams, or AWS Security Hub.</a:t>
            </a:r>
          </a:p>
          <a:p>
            <a:pPr marL="0" indent="0">
              <a:buNone/>
            </a:pPr>
            <a:r>
              <a:rPr lang="en-US" sz="1420" dirty="0">
                <a:solidFill>
                  <a:schemeClr val="accent3"/>
                </a:solidFill>
                <a:latin typeface="Segoe UI" panose="020B0502040204020203" pitchFamily="34" charset="0"/>
                <a:cs typeface="Segoe UI" panose="020B0502040204020203" pitchFamily="34" charset="0"/>
              </a:rPr>
              <a:t>AI-powered triage with Amazon Bedrock, GPT-4, or air-gapped Ollama on g4dn.xlarge GPU instances generates executive reports. Multi-tenant RBAC, TOTP 2FA, and OIDC SSO with IAM Identity Center are built in.</a:t>
            </a:r>
          </a:p>
          <a:p>
            <a:pPr marL="0" indent="0">
              <a:buNone/>
            </a:pPr>
            <a:r>
              <a:rPr lang="en-US" sz="1420" dirty="0">
                <a:solidFill>
                  <a:schemeClr val="accent3"/>
                </a:solidFill>
                <a:latin typeface="Segoe UI" panose="020B0502040204020203" pitchFamily="34" charset="0"/>
                <a:cs typeface="Segoe UI" panose="020B0502040204020203" pitchFamily="34" charset="0"/>
              </a:rPr>
              <a:t>Available on AWS Marketplace with an EC2 AMI offer. An MCP server with 16 tools lets Claude, ChatGPT, or any LLM orchestrate recon and triage workflows in natural language.</a:t>
            </a:r>
          </a:p>
          <a:p>
            <a:pPr marL="0" indent="0">
              <a:buNone/>
            </a:pPr>
            <a:endParaRPr lang="en-US" sz="1420" dirty="0">
              <a:solidFill>
                <a:schemeClr val="accent3"/>
              </a:solidFill>
              <a:latin typeface="Segoe UI" panose="020B0502040204020203" pitchFamily="34" charset="0"/>
              <a:cs typeface="Segoe UI" panose="020B0502040204020203" pitchFamily="34" charset="0"/>
            </a:endParaRPr>
          </a:p>
        </p:txBody>
      </p:sp>
      <p:sp>
        <p:nvSpPr>
          <p:cNvPr id="43" name="Text Placeholder 17">
            <a:extLst>
              <a:ext uri="{FF2B5EF4-FFF2-40B4-BE49-F238E27FC236}">
                <a16:creationId xmlns:a16="http://schemas.microsoft.com/office/drawing/2014/main" id="{7D056CFD-D89B-CB49-A1DE-34CA07C6BF6D}"/>
              </a:ext>
            </a:extLst>
          </p:cNvPr>
          <p:cNvSpPr txBox="1">
            <a:spLocks/>
          </p:cNvSpPr>
          <p:nvPr/>
        </p:nvSpPr>
        <p:spPr>
          <a:xfrm>
            <a:off x="6730488" y="8306290"/>
            <a:ext cx="2642362" cy="1848530"/>
          </a:xfrm>
          <a:prstGeom prst="rect">
            <a:avLst/>
          </a:prstGeom>
        </p:spPr>
        <p:txBody>
          <a:bodyPr vert="horz" wrap="square" lIns="118312" tIns="59156" rIns="118312" bIns="59156" rtlCol="0" anchor="ctr"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nSpc>
                <a:spcPts val="1656"/>
              </a:lnSpc>
              <a:buNone/>
            </a:pPr>
            <a:r>
              <a:rPr lang="en-US" sz="1360" dirty="0">
                <a:solidFill>
                  <a:schemeClr val="accent3"/>
                </a:solidFill>
                <a:latin typeface="Segoe UI"/>
                <a:cs typeface="Segoe UI"/>
              </a:rPr>
              <a:t>“HailBytes ASM surfaced 32% more internet-facing assets than our quarterly pen-test pipeline, including a forgotten dev subdomain with an exposed admin panel, within 48 hours of continuous scanning in our AWS account.”</a:t>
            </a:r>
          </a:p>
        </p:txBody>
      </p:sp>
      <p:sp>
        <p:nvSpPr>
          <p:cNvPr id="44" name="Text Placeholder 77">
            <a:extLst>
              <a:ext uri="{FF2B5EF4-FFF2-40B4-BE49-F238E27FC236}">
                <a16:creationId xmlns:a16="http://schemas.microsoft.com/office/drawing/2014/main" id="{2AAE87B7-A16E-684F-82FC-27BE241CBA1C}"/>
              </a:ext>
            </a:extLst>
          </p:cNvPr>
          <p:cNvSpPr txBox="1">
            <a:spLocks/>
          </p:cNvSpPr>
          <p:nvPr/>
        </p:nvSpPr>
        <p:spPr>
          <a:xfrm>
            <a:off x="6748095" y="7320028"/>
            <a:ext cx="2617365" cy="757271"/>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b="1" dirty="0">
                <a:solidFill>
                  <a:schemeClr val="accent2"/>
                </a:solidFill>
                <a:latin typeface="Segoe UI Semibold"/>
                <a:cs typeface="Segoe UI Semibold"/>
              </a:rPr>
              <a:t>What our customers are saying</a:t>
            </a:r>
          </a:p>
        </p:txBody>
      </p:sp>
      <p:sp>
        <p:nvSpPr>
          <p:cNvPr id="45" name="Text Placeholder 17">
            <a:extLst>
              <a:ext uri="{FF2B5EF4-FFF2-40B4-BE49-F238E27FC236}">
                <a16:creationId xmlns:a16="http://schemas.microsoft.com/office/drawing/2014/main" id="{AEB8ED05-EA3F-AD48-ABCA-7EEAE6142717}"/>
              </a:ext>
            </a:extLst>
          </p:cNvPr>
          <p:cNvSpPr txBox="1">
            <a:spLocks/>
          </p:cNvSpPr>
          <p:nvPr/>
        </p:nvSpPr>
        <p:spPr>
          <a:xfrm>
            <a:off x="6754585" y="10573160"/>
            <a:ext cx="2618265" cy="304133"/>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gn="r">
              <a:lnSpc>
                <a:spcPct val="100000"/>
              </a:lnSpc>
              <a:buNone/>
            </a:pPr>
            <a:r>
              <a:rPr lang="en-US" sz="1200" dirty="0">
                <a:solidFill>
                  <a:schemeClr val="accent3"/>
                </a:solidFill>
                <a:latin typeface="Segoe UI"/>
                <a:cs typeface="Segoe UI"/>
              </a:rPr>
              <a:t>–  Head of Offensive Security, LRD</a:t>
            </a:r>
          </a:p>
        </p:txBody>
      </p:sp>
      <p:sp>
        <p:nvSpPr>
          <p:cNvPr id="46" name="Title 2">
            <a:extLst>
              <a:ext uri="{FF2B5EF4-FFF2-40B4-BE49-F238E27FC236}">
                <a16:creationId xmlns:a16="http://schemas.microsoft.com/office/drawing/2014/main" id="{0604A85E-BB22-9E4A-AD15-9D46C1AB1B3E}"/>
              </a:ext>
            </a:extLst>
          </p:cNvPr>
          <p:cNvSpPr txBox="1">
            <a:spLocks/>
          </p:cNvSpPr>
          <p:nvPr/>
        </p:nvSpPr>
        <p:spPr>
          <a:xfrm>
            <a:off x="487277" y="2443515"/>
            <a:ext cx="4566106" cy="2058460"/>
          </a:xfrm>
          <a:prstGeom prst="rect">
            <a:avLst/>
          </a:prstGeom>
        </p:spPr>
        <p:txBody>
          <a:bodyPr vert="horz" wrap="square" lIns="118312" tIns="59156" rIns="118312" bIns="59156" rtlCol="0" anchor="ctr"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3500" dirty="0">
                <a:solidFill>
                  <a:schemeClr val="accent2"/>
                </a:solidFill>
                <a:latin typeface="Segoe UI Semibold"/>
                <a:cs typeface="Segoe UI Semibold"/>
              </a:rPr>
              <a:t>Continuous external attack surface management on AWS — unlimited targets.</a:t>
            </a:r>
          </a:p>
        </p:txBody>
      </p:sp>
      <p:sp>
        <p:nvSpPr>
          <p:cNvPr id="7" name="Footer Placeholder 42">
            <a:extLst>
              <a:ext uri="{FF2B5EF4-FFF2-40B4-BE49-F238E27FC236}">
                <a16:creationId xmlns:a16="http://schemas.microsoft.com/office/drawing/2014/main" id="{77C3CD52-05F0-44EA-8E81-9C8A3EB5FBAC}"/>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AWS Marketplace</a:t>
            </a:r>
          </a:p>
        </p:txBody>
      </p:sp>
      <p:pic>
        <p:nvPicPr>
          <p:cNvPr id="4" name="Picture 3">
            <a:extLst>
              <a:ext uri="{FF2B5EF4-FFF2-40B4-BE49-F238E27FC236}">
                <a16:creationId xmlns:a16="http://schemas.microsoft.com/office/drawing/2014/main" id="{14EB1889-61C1-0349-EA8D-0FE5C877C29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pic>
        <p:nvPicPr>
          <p:cNvPr id="6" name="Picture 5">
            <a:extLst>
              <a:ext uri="{FF2B5EF4-FFF2-40B4-BE49-F238E27FC236}">
                <a16:creationId xmlns:a16="http://schemas.microsoft.com/office/drawing/2014/main" id="{D4D82272-B0A6-D66A-2186-B1595537780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11916" y="265012"/>
            <a:ext cx="2435836" cy="1150411"/>
          </a:xfrm>
          <a:prstGeom prst="rect">
            <a:avLst/>
          </a:prstGeom>
        </p:spPr>
      </p:pic>
    </p:spTree>
    <p:extLst>
      <p:ext uri="{BB962C8B-B14F-4D97-AF65-F5344CB8AC3E}">
        <p14:creationId xmlns:p14="http://schemas.microsoft.com/office/powerpoint/2010/main" val="157161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161D76-CED7-4567-A16A-B1AE83308EFC}"/>
              </a:ext>
            </a:extLst>
          </p:cNvPr>
          <p:cNvSpPr/>
          <p:nvPr/>
        </p:nvSpPr>
        <p:spPr>
          <a:xfrm>
            <a:off x="4871450" y="0"/>
            <a:ext cx="5195871" cy="39231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0697797-1A35-4FB1-8C72-755B67970AD9}"/>
              </a:ext>
            </a:extLst>
          </p:cNvPr>
          <p:cNvSpPr/>
          <p:nvPr/>
        </p:nvSpPr>
        <p:spPr>
          <a:xfrm>
            <a:off x="7349067" y="3970528"/>
            <a:ext cx="2709333" cy="155505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white overlay">
            <a:extLst>
              <a:ext uri="{FF2B5EF4-FFF2-40B4-BE49-F238E27FC236}">
                <a16:creationId xmlns:a16="http://schemas.microsoft.com/office/drawing/2014/main" id="{2B1B3D5B-A7D4-4F0A-80EA-F8F6C656DDA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4831762" y="-73964"/>
            <a:ext cx="4518046" cy="4052395"/>
          </a:xfrm>
          <a:prstGeom prst="rect">
            <a:avLst/>
          </a:prstGeom>
        </p:spPr>
      </p:pic>
      <p:sp>
        <p:nvSpPr>
          <p:cNvPr id="9" name="mask">
            <a:extLst>
              <a:ext uri="{FF2B5EF4-FFF2-40B4-BE49-F238E27FC236}">
                <a16:creationId xmlns:a16="http://schemas.microsoft.com/office/drawing/2014/main" id="{8BD93B3D-C4A3-4F30-895B-639C0F539CC2}"/>
              </a:ext>
            </a:extLst>
          </p:cNvPr>
          <p:cNvSpPr/>
          <p:nvPr/>
        </p:nvSpPr>
        <p:spPr>
          <a:xfrm>
            <a:off x="938" y="0"/>
            <a:ext cx="10059771" cy="13029840"/>
          </a:xfrm>
          <a:custGeom>
            <a:avLst/>
            <a:gdLst>
              <a:gd name="connsiteX0" fmla="*/ 7771898 w 7774910"/>
              <a:gd name="connsiteY0" fmla="*/ 3034038 h 10070391"/>
              <a:gd name="connsiteX1" fmla="*/ 5415575 w 7774910"/>
              <a:gd name="connsiteY1" fmla="*/ 3034038 h 10070391"/>
              <a:gd name="connsiteX2" fmla="*/ 3771221 w 7774910"/>
              <a:gd name="connsiteY2" fmla="*/ 1395607 h 10070391"/>
              <a:gd name="connsiteX3" fmla="*/ 3771221 w 7774910"/>
              <a:gd name="connsiteY3" fmla="*/ 0 h 10070391"/>
              <a:gd name="connsiteX4" fmla="*/ 0 w 7774910"/>
              <a:gd name="connsiteY4" fmla="*/ 0 h 10070391"/>
              <a:gd name="connsiteX5" fmla="*/ 0 w 7774910"/>
              <a:gd name="connsiteY5" fmla="*/ 10070392 h 10070391"/>
              <a:gd name="connsiteX6" fmla="*/ 7774911 w 7774910"/>
              <a:gd name="connsiteY6" fmla="*/ 10070392 h 10070391"/>
              <a:gd name="connsiteX7" fmla="*/ 7774911 w 7774910"/>
              <a:gd name="connsiteY7" fmla="*/ 0 h 10070391"/>
              <a:gd name="connsiteX8" fmla="*/ 7771898 w 7774910"/>
              <a:gd name="connsiteY8" fmla="*/ 3034038 h 10070391"/>
              <a:gd name="connsiteX9" fmla="*/ 7771898 w 7774910"/>
              <a:gd name="connsiteY9" fmla="*/ 4270277 h 10070391"/>
              <a:gd name="connsiteX10" fmla="*/ 7768383 w 7774910"/>
              <a:gd name="connsiteY10" fmla="*/ 4273293 h 10070391"/>
              <a:gd name="connsiteX11" fmla="*/ 6623109 w 7774910"/>
              <a:gd name="connsiteY11" fmla="*/ 4273293 h 10070391"/>
              <a:gd name="connsiteX12" fmla="*/ 5726371 w 7774910"/>
              <a:gd name="connsiteY12" fmla="*/ 3375399 h 10070391"/>
              <a:gd name="connsiteX13" fmla="*/ 6021602 w 7774910"/>
              <a:gd name="connsiteY13" fmla="*/ 3087328 h 10070391"/>
              <a:gd name="connsiteX14" fmla="*/ 7771898 w 7774910"/>
              <a:gd name="connsiteY14" fmla="*/ 3087328 h 10070391"/>
              <a:gd name="connsiteX15" fmla="*/ 7771898 w 7774910"/>
              <a:gd name="connsiteY15" fmla="*/ 4270277 h 1007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4910" h="10070391">
                <a:moveTo>
                  <a:pt x="7771898" y="3034038"/>
                </a:moveTo>
                <a:lnTo>
                  <a:pt x="5415575" y="3034038"/>
                </a:lnTo>
                <a:lnTo>
                  <a:pt x="3771221" y="1395607"/>
                </a:lnTo>
                <a:lnTo>
                  <a:pt x="3771221" y="0"/>
                </a:lnTo>
                <a:lnTo>
                  <a:pt x="0" y="0"/>
                </a:lnTo>
                <a:lnTo>
                  <a:pt x="0" y="10070392"/>
                </a:lnTo>
                <a:lnTo>
                  <a:pt x="7774911" y="10070392"/>
                </a:lnTo>
                <a:lnTo>
                  <a:pt x="7774911" y="0"/>
                </a:lnTo>
                <a:lnTo>
                  <a:pt x="7771898" y="3034038"/>
                </a:lnTo>
                <a:close/>
                <a:moveTo>
                  <a:pt x="7771898" y="4270277"/>
                </a:moveTo>
                <a:lnTo>
                  <a:pt x="7768383" y="4273293"/>
                </a:lnTo>
                <a:lnTo>
                  <a:pt x="6623109" y="4273293"/>
                </a:lnTo>
                <a:lnTo>
                  <a:pt x="5726371" y="3375399"/>
                </a:lnTo>
                <a:lnTo>
                  <a:pt x="6021602" y="3087328"/>
                </a:lnTo>
                <a:lnTo>
                  <a:pt x="7771898" y="3087328"/>
                </a:lnTo>
                <a:lnTo>
                  <a:pt x="7771898" y="4270277"/>
                </a:lnTo>
                <a:close/>
              </a:path>
            </a:pathLst>
          </a:custGeom>
          <a:solidFill>
            <a:schemeClr val="accent6"/>
          </a:solidFill>
          <a:ln w="5021" cap="flat">
            <a:noFill/>
            <a:prstDash val="solid"/>
            <a:miter/>
          </a:ln>
        </p:spPr>
        <p:txBody>
          <a:bodyPr rtlCol="0" anchor="ctr"/>
          <a:lstStyle/>
          <a:p>
            <a:endParaRPr lang="en-CR" sz="3359"/>
          </a:p>
        </p:txBody>
      </p:sp>
      <p:sp>
        <p:nvSpPr>
          <p:cNvPr id="10" name="Title 3">
            <a:extLst>
              <a:ext uri="{FF2B5EF4-FFF2-40B4-BE49-F238E27FC236}">
                <a16:creationId xmlns:a16="http://schemas.microsoft.com/office/drawing/2014/main" id="{2E2681BC-17CB-45B9-98E2-D8CD4E9D19AA}"/>
              </a:ext>
            </a:extLst>
          </p:cNvPr>
          <p:cNvSpPr txBox="1">
            <a:spLocks/>
          </p:cNvSpPr>
          <p:nvPr/>
        </p:nvSpPr>
        <p:spPr>
          <a:xfrm>
            <a:off x="463094" y="634979"/>
            <a:ext cx="3651156" cy="1169551"/>
          </a:xfrm>
          <a:prstGeom prst="rect">
            <a:avLst/>
          </a:prstGeom>
          <a:noFill/>
        </p:spPr>
        <p:txBody>
          <a:bodyPr vert="horz" wrap="square" lIns="91440" tIns="45720" rIns="91440" bIns="45720" rtlCol="0" anchor="ctr" anchorCtr="0">
            <a:spAutoFit/>
          </a:bodyPr>
          <a:lstStyle>
            <a:lvl1pPr algn="l" defTabSz="1005840" rtl="0" eaLnBrk="1" latinLnBrk="0" hangingPunct="1">
              <a:lnSpc>
                <a:spcPct val="90000"/>
              </a:lnSpc>
              <a:spcBef>
                <a:spcPct val="0"/>
              </a:spcBef>
              <a:buNone/>
              <a:defRPr sz="3882" kern="1200">
                <a:solidFill>
                  <a:schemeClr val="tx1"/>
                </a:solidFill>
                <a:latin typeface="+mj-lt"/>
                <a:ea typeface="+mj-ea"/>
                <a:cs typeface="+mj-cs"/>
              </a:defRPr>
            </a:lvl1pPr>
          </a:lstStyle>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Why</a:t>
            </a:r>
          </a:p>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AWS? </a:t>
            </a:r>
          </a:p>
        </p:txBody>
      </p:sp>
      <p:pic>
        <p:nvPicPr>
          <p:cNvPr id="11" name="Graphic 10">
            <a:extLst>
              <a:ext uri="{FF2B5EF4-FFF2-40B4-BE49-F238E27FC236}">
                <a16:creationId xmlns:a16="http://schemas.microsoft.com/office/drawing/2014/main" id="{267B6411-A0B7-417A-95CA-F218B06A95C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900000" flipH="1">
            <a:off x="7146010" y="3724479"/>
            <a:ext cx="509008" cy="509008"/>
          </a:xfrm>
          <a:prstGeom prst="rect">
            <a:avLst/>
          </a:prstGeom>
        </p:spPr>
      </p:pic>
      <p:pic>
        <p:nvPicPr>
          <p:cNvPr id="12" name="Graphic 11">
            <a:extLst>
              <a:ext uri="{FF2B5EF4-FFF2-40B4-BE49-F238E27FC236}">
                <a16:creationId xmlns:a16="http://schemas.microsoft.com/office/drawing/2014/main" id="{503E4843-C10D-4107-B52B-AAED8199E80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flipH="1">
            <a:off x="8600790" y="5608102"/>
            <a:ext cx="1456673" cy="1456673"/>
          </a:xfrm>
          <a:prstGeom prst="rect">
            <a:avLst/>
          </a:prstGeom>
        </p:spPr>
      </p:pic>
      <p:cxnSp>
        <p:nvCxnSpPr>
          <p:cNvPr id="13" name="Straight Connector 12">
            <a:extLst>
              <a:ext uri="{FF2B5EF4-FFF2-40B4-BE49-F238E27FC236}">
                <a16:creationId xmlns:a16="http://schemas.microsoft.com/office/drawing/2014/main" id="{8C7BBEDA-947B-46F5-B18D-394302D8BAFB}"/>
              </a:ext>
            </a:extLst>
          </p:cNvPr>
          <p:cNvCxnSpPr>
            <a:cxnSpLocks/>
          </p:cNvCxnSpPr>
          <p:nvPr/>
        </p:nvCxnSpPr>
        <p:spPr>
          <a:xfrm>
            <a:off x="5633325" y="2941529"/>
            <a:ext cx="4433996" cy="453639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321308-5D25-4CA6-BF4C-577494B68CE2}"/>
              </a:ext>
            </a:extLst>
          </p:cNvPr>
          <p:cNvCxnSpPr>
            <a:cxnSpLocks/>
          </p:cNvCxnSpPr>
          <p:nvPr/>
        </p:nvCxnSpPr>
        <p:spPr>
          <a:xfrm>
            <a:off x="2847119" y="0"/>
            <a:ext cx="913979" cy="864585"/>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9C9CC8AC-0E07-4307-AB23-A9BFE21FD85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0800000" flipH="1">
            <a:off x="3038203" y="2"/>
            <a:ext cx="1783700" cy="1783700"/>
          </a:xfrm>
          <a:prstGeom prst="rect">
            <a:avLst/>
          </a:prstGeom>
        </p:spPr>
      </p:pic>
      <p:pic>
        <p:nvPicPr>
          <p:cNvPr id="71" name="Graphic 70">
            <a:extLst>
              <a:ext uri="{FF2B5EF4-FFF2-40B4-BE49-F238E27FC236}">
                <a16:creationId xmlns:a16="http://schemas.microsoft.com/office/drawing/2014/main" id="{CCC8357B-784B-4718-ABE3-539CC7B3962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flipH="1">
            <a:off x="6851368" y="4497652"/>
            <a:ext cx="1217191" cy="1217191"/>
          </a:xfrm>
          <a:prstGeom prst="rect">
            <a:avLst/>
          </a:prstGeom>
        </p:spPr>
      </p:pic>
      <p:sp>
        <p:nvSpPr>
          <p:cNvPr id="4" name="Footer Placeholder 42">
            <a:extLst>
              <a:ext uri="{FF2B5EF4-FFF2-40B4-BE49-F238E27FC236}">
                <a16:creationId xmlns:a16="http://schemas.microsoft.com/office/drawing/2014/main" id="{DA965B41-5A32-48FB-A3E5-2174FFAA237B}"/>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AWS Marketplace</a:t>
            </a:r>
          </a:p>
        </p:txBody>
      </p:sp>
      <p:sp>
        <p:nvSpPr>
          <p:cNvPr id="19" name="Text Placeholder 6">
            <a:extLst>
              <a:ext uri="{FF2B5EF4-FFF2-40B4-BE49-F238E27FC236}">
                <a16:creationId xmlns:a16="http://schemas.microsoft.com/office/drawing/2014/main" id="{BAFEAB3C-9D0D-4A70-93EE-C81501BB9B3D}"/>
              </a:ext>
            </a:extLst>
          </p:cNvPr>
          <p:cNvSpPr txBox="1">
            <a:spLocks/>
          </p:cNvSpPr>
          <p:nvPr/>
        </p:nvSpPr>
        <p:spPr>
          <a:xfrm>
            <a:off x="457200" y="2187134"/>
            <a:ext cx="5002183" cy="9022867"/>
          </a:xfrm>
          <a:prstGeom prst="rect">
            <a:avLst/>
          </a:prstGeom>
          <a:noFill/>
        </p:spPr>
        <p:txBody>
          <a:bodyPr vert="horz" wrap="square" lIns="118312" tIns="59156" rIns="118312" bIns="59156" rtlCol="0" anchor="t" anchorCtr="0">
            <a:spAutoFit/>
          </a:bodyPr>
          <a:lstStyle>
            <a:lvl1pPr marL="0" indent="0" algn="l" defTabSz="777240" rtl="0" eaLnBrk="1" latinLnBrk="0" hangingPunct="1">
              <a:lnSpc>
                <a:spcPct val="120000"/>
              </a:lnSpc>
              <a:spcBef>
                <a:spcPts val="850"/>
              </a:spcBef>
              <a:buFont typeface="Arial" panose="020B0604020202020204" pitchFamily="34" charset="0"/>
              <a:buNone/>
              <a:defRPr sz="900" b="0" i="0" kern="1200">
                <a:solidFill>
                  <a:schemeClr val="tx2"/>
                </a:solidFill>
                <a:latin typeface="+mn-lt"/>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811" b="1" dirty="0">
                <a:solidFill>
                  <a:schemeClr val="accent2"/>
                </a:solidFill>
                <a:latin typeface="Segoe UI Semibold" panose="020B0502040204020203" pitchFamily="34" charset="0"/>
                <a:cs typeface="Segoe UI Semibold" panose="020B0502040204020203" pitchFamily="34" charset="0"/>
              </a:rPr>
              <a:t>Move at AWS speed</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releases hundreds of new services and capabilities every year — from Bedrock and SageMaker to Graviton and Nitro. HailBytes runs on the same primitives your engineering team already uses, so security tooling keeps pace with the rest of your AWS estate instead of lagging behind.</a:t>
            </a:r>
          </a:p>
          <a:p>
            <a:r>
              <a:rPr lang="en-US" sz="1811" b="1" dirty="0">
                <a:solidFill>
                  <a:schemeClr val="accent2"/>
                </a:solidFill>
                <a:latin typeface="Segoe UI Semibold" panose="020B0502040204020203" pitchFamily="34" charset="0"/>
                <a:cs typeface="Segoe UI Semibold" panose="020B0502040204020203" pitchFamily="34" charset="0"/>
              </a:rPr>
              <a:t>Run anywhere your workloads run</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spans 30+ regions, GovCloud, Outposts, and Local Zones. HailBytes deploys as a standard EC2 AMI, so you can pin SAT and ASM to the exact region, VPC, and account that satisfies your data-residency, FedRAMP, or sovereignty requirements — no separate vendor cloud to vet.</a:t>
            </a:r>
          </a:p>
          <a:p>
            <a:r>
              <a:rPr lang="en-US" sz="1811" b="1" dirty="0">
                <a:solidFill>
                  <a:schemeClr val="accent2"/>
                </a:solidFill>
                <a:latin typeface="Segoe UI Semibold" panose="020B0502040204020203" pitchFamily="34" charset="0"/>
                <a:cs typeface="Segoe UI Semibold" panose="020B0502040204020203" pitchFamily="34" charset="0"/>
              </a:rPr>
              <a:t>Build on your terms</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supports every framework, runtime, and language your team already uses. HailBytes is source-available under ELv2 — audit it, fork it, customize it. Pair it with AWS IAM Identity Center, Cognito, or Microsoft Entra ID via OIDC and keep the identity stack you already operate.</a:t>
            </a:r>
          </a:p>
          <a:p>
            <a:r>
              <a:rPr lang="en-US" sz="1811" b="1" dirty="0">
                <a:solidFill>
                  <a:schemeClr val="accent2"/>
                </a:solidFill>
                <a:latin typeface="Segoe UI Semibold" panose="020B0502040204020203" pitchFamily="34" charset="0"/>
                <a:cs typeface="Segoe UI Semibold" panose="020B0502040204020203" pitchFamily="34" charset="0"/>
              </a:rPr>
              <a:t>Trust your cloud</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underpins workloads at every Fortune 500 and the U.S. intelligence community. HailBytes layers neatly into AWS-native controls — VPC isolation, Security Groups, KMS, CloudTrail, GuardDuty, and Security Hub — so click events, scan findings, and audit logs stay inside an account you already trust.</a:t>
            </a:r>
          </a:p>
        </p:txBody>
      </p:sp>
      <p:sp>
        <p:nvSpPr>
          <p:cNvPr id="22" name="Text Placeholder 9">
            <a:extLst>
              <a:ext uri="{FF2B5EF4-FFF2-40B4-BE49-F238E27FC236}">
                <a16:creationId xmlns:a16="http://schemas.microsoft.com/office/drawing/2014/main" id="{56A93D8D-47A6-D55B-7FB5-550E9C7330CF}"/>
              </a:ext>
            </a:extLst>
          </p:cNvPr>
          <p:cNvSpPr>
            <a:spLocks noGrp="1"/>
          </p:cNvSpPr>
          <p:nvPr/>
        </p:nvSpPr>
        <p:spPr>
          <a:xfrm>
            <a:off x="6116846" y="8214653"/>
            <a:ext cx="3431218" cy="3213350"/>
          </a:xfrm>
          <a:prstGeom prst="rect">
            <a:avLst/>
          </a:prstGeom>
        </p:spPr>
        <p:txBody>
          <a:bodyPr vert="horz" lIns="118312" tIns="59156" rIns="118312" bIns="59156" rtlCol="0" anchor="t">
            <a:noAutofit/>
          </a:bodyPr>
          <a:lstStyle>
            <a:lvl1pPr marL="0" indent="0" algn="l" defTabSz="777240" rtl="0" eaLnBrk="1" latinLnBrk="0" hangingPunct="1">
              <a:lnSpc>
                <a:spcPct val="120000"/>
              </a:lnSpc>
              <a:spcBef>
                <a:spcPts val="850"/>
              </a:spcBef>
              <a:buFont typeface="Arial" panose="020B0604020202020204" pitchFamily="34" charset="0"/>
              <a:buNone/>
              <a:defRPr sz="800" b="1" i="0" kern="1200">
                <a:solidFill>
                  <a:schemeClr val="bg1"/>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360" b="0" dirty="0">
                <a:solidFill>
                  <a:schemeClr val="accent3"/>
                </a:solidFill>
                <a:latin typeface="Segoe UI" panose="020B0502040204020203" pitchFamily="34" charset="0"/>
                <a:cs typeface="Segoe UI" panose="020B0502040204020203" pitchFamily="34" charset="0"/>
              </a:rPr>
              <a:t>AWS gives every organization on-demand access to the world's broadest set of cloud services. HailBytes plugs into the same AWS account your engineering team already runs — turning EC2 capacity, IAM identities, and existing EDP commit into measurable phishing-risk reduction and continuous attack-surface visibility.</a:t>
            </a:r>
          </a:p>
          <a:p>
            <a:r>
              <a:rPr lang="en-US" sz="1360" dirty="0">
                <a:solidFill>
                  <a:schemeClr val="accent3"/>
                </a:solidFill>
                <a:latin typeface="Segoe UI Semibold" panose="020B0502040204020203" pitchFamily="34" charset="0"/>
                <a:cs typeface="Segoe UI Semibold" panose="020B0502040204020203" pitchFamily="34" charset="0"/>
              </a:rPr>
              <a:t>Learn more at </a:t>
            </a:r>
            <a:br>
              <a:rPr lang="en-US" sz="1360" dirty="0">
                <a:solidFill>
                  <a:schemeClr val="accent3"/>
                </a:solidFill>
                <a:latin typeface="Segoe UI Semibold" panose="020B0502040204020203" pitchFamily="34" charset="0"/>
                <a:cs typeface="Segoe UI Semibold" panose="020B0502040204020203" pitchFamily="34" charset="0"/>
              </a:rPr>
            </a:br>
            <a:r>
              <a:rPr lang="en-US" sz="1360" dirty="0">
                <a:solidFill>
                  <a:schemeClr val="accent3"/>
                </a:solidFill>
                <a:latin typeface="Segoe UI Semibold" panose="020B0502040204020203" pitchFamily="34" charset="0"/>
                <a:cs typeface="Segoe UI Semibold" panose="020B0502040204020203" pitchFamily="34" charset="0"/>
                <a:hlinkClick r:id="rId9">
                  <a:extLst>
                    <a:ext uri="{A12FA001-AC4F-418D-AE19-62706E023703}">
                      <ahyp:hlinkClr xmlns:ahyp="http://schemas.microsoft.com/office/drawing/2018/hyperlinkcolor" val="tx"/>
                    </a:ext>
                  </a:extLst>
                </a:hlinkClick>
              </a:rPr>
              <a:t>aws.amazon.com</a:t>
            </a:r>
            <a:endParaRPr lang="en-US" sz="1360" dirty="0">
              <a:solidFill>
                <a:schemeClr val="accent3"/>
              </a:solidFill>
              <a:latin typeface="Segoe UI Semibold" panose="020B0502040204020203" pitchFamily="34" charset="0"/>
              <a:cs typeface="Segoe UI Semibold" panose="020B0502040204020203" pitchFamily="34" charset="0"/>
            </a:endParaRPr>
          </a:p>
        </p:txBody>
      </p:sp>
      <p:pic>
        <p:nvPicPr>
          <p:cNvPr id="5" name="Picture 4">
            <a:extLst>
              <a:ext uri="{FF2B5EF4-FFF2-40B4-BE49-F238E27FC236}">
                <a16:creationId xmlns:a16="http://schemas.microsoft.com/office/drawing/2014/main" id="{5354C269-6DD4-934D-9149-302DC8ADC2D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spTree>
    <p:extLst>
      <p:ext uri="{BB962C8B-B14F-4D97-AF65-F5344CB8AC3E}">
        <p14:creationId xmlns:p14="http://schemas.microsoft.com/office/powerpoint/2010/main" val="3537531139"/>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21" ma:contentTypeDescription="Create a new document." ma:contentTypeScope="" ma:versionID="793865e92bbee499408a8ba96aed041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72f253659a9477973f90084c70833318"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element ref="ns2:MediaServiceSearchProperties" minOccurs="0"/>
                <xsd:element ref="ns2:MediaServiceLocation" minOccurs="0"/>
                <xsd:element ref="ns2:MediaServiceDoc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9E4119-E7C9-4A47-9649-F10F26CD9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413775-34E8-4CFE-A0F9-ED66D3F951B6}">
  <ds:schemaRefs>
    <ds:schemaRef ds:uri="http://www.w3.org/XML/1998/namespace"/>
    <ds:schemaRef ds:uri="http://purl.org/dc/dcmitype/"/>
    <ds:schemaRef ds:uri="http://purl.org/dc/elements/1.1/"/>
    <ds:schemaRef ds:uri="6004cae4-eee9-418b-9208-f6942056d00a"/>
    <ds:schemaRef ds:uri="http://purl.org/dc/terms/"/>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c3186358-1d40-4d07-a51c-fc7f57eac3ac"/>
    <ds:schemaRef ds:uri="http://schemas.microsoft.com/sharepoint/v3"/>
  </ds:schemaRefs>
</ds:datastoreItem>
</file>

<file path=customXml/itemProps3.xml><?xml version="1.0" encoding="utf-8"?>
<ds:datastoreItem xmlns:ds="http://schemas.openxmlformats.org/officeDocument/2006/customXml" ds:itemID="{75FDC5F5-3665-49CA-850E-D0A094065CF0}">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1313</TotalTime>
  <Words>642</Words>
  <Application>Microsoft Office PowerPoint</Application>
  <PresentationFormat>Custom</PresentationFormat>
  <Paragraphs>25</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Montserrat ExtraLight</vt:lpstr>
      <vt:lpstr>Segoe UI</vt:lpstr>
      <vt:lpstr>Segoe UI Semibold</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16</cp:revision>
  <cp:lastPrinted>2019-06-14T16:26:52Z</cp:lastPrinted>
  <dcterms:created xsi:type="dcterms:W3CDTF">2013-03-25T02:44:56Z</dcterms:created>
  <dcterms:modified xsi:type="dcterms:W3CDTF">2026-05-04T16:26:32Z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